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5"/>
  </p:notesMasterIdLst>
  <p:sldIdLst>
    <p:sldId id="280" r:id="rId6"/>
    <p:sldId id="285" r:id="rId7"/>
    <p:sldId id="291" r:id="rId8"/>
    <p:sldId id="292" r:id="rId9"/>
    <p:sldId id="293" r:id="rId10"/>
    <p:sldId id="307" r:id="rId11"/>
    <p:sldId id="311" r:id="rId12"/>
    <p:sldId id="286" r:id="rId13"/>
    <p:sldId id="287" r:id="rId14"/>
    <p:sldId id="289" r:id="rId15"/>
    <p:sldId id="288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10" r:id="rId27"/>
    <p:sldId id="312" r:id="rId28"/>
    <p:sldId id="305" r:id="rId29"/>
    <p:sldId id="306" r:id="rId30"/>
    <p:sldId id="308" r:id="rId31"/>
    <p:sldId id="309" r:id="rId32"/>
    <p:sldId id="27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5312-F8CD-4187-A7C3-4DBF9967912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BD9A6-83E3-463F-BFEB-504A5D687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or your students are not familiar with The Hunger Games, just skip to pictures of the actors or ask a student who does know how these relate.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3/18/2020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72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84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3/18/2020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4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3/18/2020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6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3/18/2020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6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9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3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4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6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6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9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1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3/18/2020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0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 Activator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lbertus MT" pitchFamily="34" charset="0"/>
              </a:rPr>
              <a:t>WARM UP</a:t>
            </a:r>
          </a:p>
          <a:p>
            <a:pPr algn="ctr"/>
            <a:r>
              <a:rPr lang="en-US" sz="4000" b="1" dirty="0">
                <a:latin typeface="Albertus MT" pitchFamily="34" charset="0"/>
              </a:rPr>
              <a:t>Compare the two types of government below according to how power is distributed and citizen participation.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4555156"/>
            <a:ext cx="3505200" cy="16916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  <a:t>Federal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</a:b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  <a:t>Republic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4572000"/>
            <a:ext cx="3505200" cy="16916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  <a:t>Dictatorship</a:t>
            </a:r>
          </a:p>
        </p:txBody>
      </p:sp>
    </p:spTree>
    <p:extLst>
      <p:ext uri="{BB962C8B-B14F-4D97-AF65-F5344CB8AC3E}">
        <p14:creationId xmlns:p14="http://schemas.microsoft.com/office/powerpoint/2010/main" val="6527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250"/>
            <a:ext cx="8686800" cy="2799019"/>
          </a:xfrm>
        </p:spPr>
        <p:txBody>
          <a:bodyPr/>
          <a:lstStyle/>
          <a:p>
            <a:r>
              <a:rPr lang="en-US" sz="8000" b="1" dirty="0">
                <a:latin typeface="Albertus MT" pitchFamily="34" charset="0"/>
              </a:rPr>
              <a:t>Federative Republic of Brazil (Brazil)</a:t>
            </a:r>
          </a:p>
        </p:txBody>
      </p:sp>
    </p:spTree>
    <p:extLst>
      <p:ext uri="{BB962C8B-B14F-4D97-AF65-F5344CB8AC3E}">
        <p14:creationId xmlns:p14="http://schemas.microsoft.com/office/powerpoint/2010/main" val="35774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Brazil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2367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b="1" u="sng" dirty="0">
                <a:latin typeface="Albertus MT" pitchFamily="34" charset="0"/>
              </a:rPr>
              <a:t>Brazil has a President </a:t>
            </a:r>
            <a:r>
              <a:rPr lang="en-US" sz="4000" b="1" dirty="0">
                <a:latin typeface="Albertus MT" pitchFamily="34" charset="0"/>
              </a:rPr>
              <a:t>who is both the chief of state and head of government</a:t>
            </a:r>
          </a:p>
          <a:p>
            <a:r>
              <a:rPr lang="en-US" sz="4000" b="1" u="sng" dirty="0">
                <a:latin typeface="Albertus MT" pitchFamily="34" charset="0"/>
              </a:rPr>
              <a:t>The President is elected by </a:t>
            </a:r>
            <a:br>
              <a:rPr lang="en-US" sz="4000" b="1" u="sng" dirty="0">
                <a:latin typeface="Albertus MT" pitchFamily="34" charset="0"/>
              </a:rPr>
            </a:br>
            <a:r>
              <a:rPr lang="en-US" sz="4000" b="1" u="sng" dirty="0">
                <a:latin typeface="Albertus MT" pitchFamily="34" charset="0"/>
              </a:rPr>
              <a:t>popular vote</a:t>
            </a:r>
          </a:p>
          <a:p>
            <a:r>
              <a:rPr lang="en-US" sz="4000" b="1" dirty="0">
                <a:latin typeface="Albertus MT" pitchFamily="34" charset="0"/>
              </a:rPr>
              <a:t>The Bicameral National Congress (legislature with two houses) members are also elected.</a:t>
            </a:r>
          </a:p>
        </p:txBody>
      </p:sp>
    </p:spTree>
    <p:extLst>
      <p:ext uri="{BB962C8B-B14F-4D97-AF65-F5344CB8AC3E}">
        <p14:creationId xmlns:p14="http://schemas.microsoft.com/office/powerpoint/2010/main" val="24514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Brazil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5" y="1696450"/>
            <a:ext cx="8686800" cy="5181600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Albertus MT" pitchFamily="34" charset="0"/>
              </a:rPr>
              <a:t>Citizens vote to elect both the President and the members of the Legislature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4400" b="1" u="sng" dirty="0">
                <a:latin typeface="Albertus MT" pitchFamily="34" charset="0"/>
              </a:rPr>
              <a:t>Voting is mandatory between the ages of 18-70</a:t>
            </a:r>
            <a:r>
              <a:rPr lang="en-US" sz="4400" b="1" dirty="0">
                <a:latin typeface="Albertus MT" pitchFamily="34" charset="0"/>
              </a:rPr>
              <a:t> (voluntary between the ages of 16-18 and over 70).</a:t>
            </a:r>
          </a:p>
        </p:txBody>
      </p:sp>
    </p:spTree>
    <p:extLst>
      <p:ext uri="{BB962C8B-B14F-4D97-AF65-F5344CB8AC3E}">
        <p14:creationId xmlns:p14="http://schemas.microsoft.com/office/powerpoint/2010/main" val="3945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Brazil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2286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bertus MT" pitchFamily="34" charset="0"/>
              </a:rPr>
              <a:t>People can work where they want or </a:t>
            </a:r>
            <a:br>
              <a:rPr lang="en-US" sz="3200" b="1" dirty="0">
                <a:latin typeface="Albertus MT" pitchFamily="34" charset="0"/>
              </a:rPr>
            </a:br>
            <a:r>
              <a:rPr lang="en-US" sz="3200" b="1" dirty="0">
                <a:latin typeface="Albertus MT" pitchFamily="34" charset="0"/>
              </a:rPr>
              <a:t>start a business [free trade and free enterprise].</a:t>
            </a:r>
          </a:p>
          <a:p>
            <a:r>
              <a:rPr lang="en-US" sz="3200" b="1" dirty="0">
                <a:latin typeface="Albertus MT" pitchFamily="34" charset="0"/>
              </a:rPr>
              <a:t>Citizens enjoy personal freedoms like freedom of speech and freedom of assembly.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953000"/>
            <a:ext cx="7807692" cy="2615129"/>
            <a:chOff x="685800" y="3921768"/>
            <a:chExt cx="7807692" cy="2615129"/>
          </a:xfrm>
        </p:grpSpPr>
        <p:pic>
          <p:nvPicPr>
            <p:cNvPr id="9218" name="Picture 2" descr="http://bearingdrift.com/wp-content/uploads/free-spee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93" y="3921768"/>
              <a:ext cx="2248399" cy="26151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estudiesweekly.com/images/pubimages/470/991/Freedom%20of%20assembl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921769"/>
              <a:ext cx="4354284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28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799019"/>
          </a:xfrm>
        </p:spPr>
        <p:txBody>
          <a:bodyPr/>
          <a:lstStyle/>
          <a:p>
            <a:r>
              <a:rPr lang="en-US" sz="8800" b="1" dirty="0">
                <a:latin typeface="Albertus MT" pitchFamily="34" charset="0"/>
              </a:rPr>
              <a:t>United Mexican States (Mexico)</a:t>
            </a:r>
          </a:p>
        </p:txBody>
      </p:sp>
    </p:spTree>
    <p:extLst>
      <p:ext uri="{BB962C8B-B14F-4D97-AF65-F5344CB8AC3E}">
        <p14:creationId xmlns:p14="http://schemas.microsoft.com/office/powerpoint/2010/main" val="18120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4544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b="1" u="sng" dirty="0">
                <a:latin typeface="Albertus MT" pitchFamily="34" charset="0"/>
              </a:rPr>
              <a:t>Mexico has a President </a:t>
            </a:r>
            <a:r>
              <a:rPr lang="en-US" sz="4000" b="1" dirty="0">
                <a:latin typeface="Albertus MT" pitchFamily="34" charset="0"/>
              </a:rPr>
              <a:t>who is both the chief of state and head of government</a:t>
            </a:r>
          </a:p>
          <a:p>
            <a:r>
              <a:rPr lang="en-US" sz="4000" b="1" u="sng" dirty="0">
                <a:latin typeface="Albertus MT" pitchFamily="34" charset="0"/>
              </a:rPr>
              <a:t>The President is elected by </a:t>
            </a:r>
            <a:br>
              <a:rPr lang="en-US" sz="4000" b="1" u="sng" dirty="0">
                <a:latin typeface="Albertus MT" pitchFamily="34" charset="0"/>
              </a:rPr>
            </a:br>
            <a:r>
              <a:rPr lang="en-US" sz="4000" b="1" u="sng" dirty="0">
                <a:latin typeface="Albertus MT" pitchFamily="34" charset="0"/>
              </a:rPr>
              <a:t>popular vote</a:t>
            </a:r>
          </a:p>
          <a:p>
            <a:r>
              <a:rPr lang="en-US" sz="4000" b="1" dirty="0">
                <a:latin typeface="Albertus MT" pitchFamily="34" charset="0"/>
              </a:rPr>
              <a:t>The Bicameral National Congress (legislature with two houses) members are also elected.</a:t>
            </a:r>
          </a:p>
        </p:txBody>
      </p:sp>
    </p:spTree>
    <p:extLst>
      <p:ext uri="{BB962C8B-B14F-4D97-AF65-F5344CB8AC3E}">
        <p14:creationId xmlns:p14="http://schemas.microsoft.com/office/powerpoint/2010/main" val="9614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5" y="1696450"/>
            <a:ext cx="8686800" cy="5181600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Albertus MT" pitchFamily="34" charset="0"/>
              </a:rPr>
              <a:t>Citizens vote to elect both the President and the members of the Legislature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4400" b="1" u="sng" dirty="0">
                <a:latin typeface="Albertus MT" pitchFamily="34" charset="0"/>
              </a:rPr>
              <a:t>Voting is mandatory for citizens over the age of 18 </a:t>
            </a:r>
            <a:r>
              <a:rPr lang="en-US" sz="4400" b="1" dirty="0">
                <a:latin typeface="Albertus MT" pitchFamily="34" charset="0"/>
              </a:rPr>
              <a:t>(but it is not enforced)</a:t>
            </a:r>
          </a:p>
        </p:txBody>
      </p:sp>
    </p:spTree>
    <p:extLst>
      <p:ext uri="{BB962C8B-B14F-4D97-AF65-F5344CB8AC3E}">
        <p14:creationId xmlns:p14="http://schemas.microsoft.com/office/powerpoint/2010/main" val="37576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2286000"/>
          </a:xfrm>
        </p:spPr>
        <p:txBody>
          <a:bodyPr>
            <a:noAutofit/>
          </a:bodyPr>
          <a:lstStyle/>
          <a:p>
            <a:r>
              <a:rPr lang="en-US" sz="3200" b="1" u="sng" dirty="0">
                <a:latin typeface="Albertus MT" pitchFamily="34" charset="0"/>
              </a:rPr>
              <a:t>People can work where they want or </a:t>
            </a:r>
            <a:br>
              <a:rPr lang="en-US" sz="3200" b="1" u="sng" dirty="0">
                <a:latin typeface="Albertus MT" pitchFamily="34" charset="0"/>
              </a:rPr>
            </a:br>
            <a:r>
              <a:rPr lang="en-US" sz="3200" b="1" u="sng" dirty="0">
                <a:latin typeface="Albertus MT" pitchFamily="34" charset="0"/>
              </a:rPr>
              <a:t>start a business </a:t>
            </a:r>
            <a:r>
              <a:rPr lang="en-US" sz="3200" b="1" dirty="0">
                <a:latin typeface="Albertus MT" pitchFamily="34" charset="0"/>
              </a:rPr>
              <a:t>[free trade and free enterprise].</a:t>
            </a:r>
          </a:p>
          <a:p>
            <a:r>
              <a:rPr lang="en-US" sz="3200" b="1" dirty="0">
                <a:latin typeface="Albertus MT" pitchFamily="34" charset="0"/>
              </a:rPr>
              <a:t>Citizens enjoy personal freedoms like freedom of speech and freedom of assembly.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921768"/>
            <a:ext cx="7807692" cy="2615129"/>
            <a:chOff x="685800" y="3921768"/>
            <a:chExt cx="7807692" cy="2615129"/>
          </a:xfrm>
        </p:grpSpPr>
        <p:pic>
          <p:nvPicPr>
            <p:cNvPr id="9218" name="Picture 2" descr="http://bearingdrift.com/wp-content/uploads/free-spee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93" y="3921768"/>
              <a:ext cx="2248399" cy="26151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estudiesweekly.com/images/pubimages/470/991/Freedom%20of%20assembl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921769"/>
              <a:ext cx="4354284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2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143000"/>
            <a:ext cx="9448800" cy="4724400"/>
          </a:xfrm>
          <a:prstGeom prst="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00" y="1295400"/>
            <a:ext cx="8686800" cy="4114800"/>
          </a:xfrm>
        </p:spPr>
        <p:txBody>
          <a:bodyPr/>
          <a:lstStyle/>
          <a:p>
            <a:r>
              <a:rPr lang="en-US" sz="4400" dirty="0">
                <a:latin typeface="Albertus MT" pitchFamily="34" charset="0"/>
              </a:rPr>
              <a:t>WARM UP</a:t>
            </a:r>
            <a:br>
              <a:rPr lang="en-US" sz="4400" dirty="0">
                <a:latin typeface="Albertus MT" pitchFamily="34" charset="0"/>
              </a:rPr>
            </a:br>
            <a:r>
              <a:rPr lang="en-US" sz="4400" dirty="0">
                <a:latin typeface="Albertus MT" pitchFamily="34" charset="0"/>
              </a:rPr>
              <a:t>How is living in Brazil and Mexico </a:t>
            </a:r>
            <a:r>
              <a:rPr lang="en-US" sz="4400" dirty="0" err="1">
                <a:latin typeface="Albertus MT" pitchFamily="34" charset="0"/>
              </a:rPr>
              <a:t>i</a:t>
            </a:r>
            <a:r>
              <a:rPr lang="en-US" sz="4400" dirty="0">
                <a:latin typeface="Albertus MT" pitchFamily="34" charset="0"/>
              </a:rPr>
              <a:t> similar to and different from living in the U.S. [in terms of government].</a:t>
            </a:r>
          </a:p>
        </p:txBody>
      </p:sp>
    </p:spTree>
    <p:extLst>
      <p:ext uri="{BB962C8B-B14F-4D97-AF65-F5344CB8AC3E}">
        <p14:creationId xmlns:p14="http://schemas.microsoft.com/office/powerpoint/2010/main" val="4680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799019"/>
          </a:xfrm>
        </p:spPr>
        <p:txBody>
          <a:bodyPr/>
          <a:lstStyle/>
          <a:p>
            <a:r>
              <a:rPr lang="en-US" sz="8800" b="1" dirty="0">
                <a:latin typeface="Albertus MT" pitchFamily="34" charset="0"/>
              </a:rPr>
              <a:t>Republic of Cuba (Cuba)</a:t>
            </a:r>
          </a:p>
        </p:txBody>
      </p:sp>
    </p:spTree>
    <p:extLst>
      <p:ext uri="{BB962C8B-B14F-4D97-AF65-F5344CB8AC3E}">
        <p14:creationId xmlns:p14="http://schemas.microsoft.com/office/powerpoint/2010/main" val="11698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52000"/>
                <a:satMod val="105000"/>
              </a:schemeClr>
            </a:gs>
            <a:gs pos="47500">
              <a:schemeClr val="bg2">
                <a:tint val="90000"/>
                <a:shade val="89000"/>
                <a:satMod val="105000"/>
              </a:schemeClr>
            </a:gs>
            <a:gs pos="58500">
              <a:srgbClr val="7C7C77"/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343400"/>
            <a:ext cx="1676400" cy="533400"/>
          </a:xfrm>
          <a:prstGeom prst="rect">
            <a:avLst/>
          </a:prstGeom>
          <a:solidFill>
            <a:schemeClr val="accent2">
              <a:alpha val="9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0475"/>
            <a:ext cx="9143999" cy="2286000"/>
          </a:xfrm>
        </p:spPr>
        <p:txBody>
          <a:bodyPr/>
          <a:lstStyle/>
          <a:p>
            <a:r>
              <a:rPr lang="en-US" sz="4000" dirty="0">
                <a:latin typeface="Albertus MT" pitchFamily="34" charset="0"/>
              </a:rPr>
              <a:t>Learning Target: I can explain the differences between a </a:t>
            </a:r>
            <a:br>
              <a:rPr lang="en-US" sz="4000" dirty="0">
                <a:latin typeface="Albertus MT" pitchFamily="34" charset="0"/>
              </a:rPr>
            </a:br>
            <a:r>
              <a:rPr lang="en-US" sz="4000" dirty="0">
                <a:latin typeface="Albertus MT" pitchFamily="34" charset="0"/>
              </a:rPr>
              <a:t>federal-republican system and a dictatorship?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4956"/>
            <a:ext cx="8915400" cy="271904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Standard:</a:t>
            </a:r>
          </a:p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SS6CG2a. Compare the federal-republican systems of the Federative Republic of Brazil (Brazil) and the United Mexican States (Mexico) to the dictatorship of the Republic of Cuba (Cuba).</a:t>
            </a:r>
          </a:p>
        </p:txBody>
      </p:sp>
    </p:spTree>
    <p:extLst>
      <p:ext uri="{BB962C8B-B14F-4D97-AF65-F5344CB8AC3E}">
        <p14:creationId xmlns:p14="http://schemas.microsoft.com/office/powerpoint/2010/main" val="12484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844" y="1752600"/>
            <a:ext cx="8349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prstClr val="black"/>
                </a:solidFill>
                <a:latin typeface="Albertus MT" pitchFamily="34" charset="0"/>
              </a:rPr>
              <a:t>Cuba is a dictatorship in which the ruler has absolute power </a:t>
            </a:r>
            <a:r>
              <a:rPr lang="en-US" sz="4000" b="1" dirty="0">
                <a:solidFill>
                  <a:prstClr val="black"/>
                </a:solidFill>
                <a:latin typeface="Albertus MT" pitchFamily="34" charset="0"/>
              </a:rPr>
              <a:t>(not restricted by a constitution of laws).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0200" y="4267200"/>
            <a:ext cx="5714696" cy="2825750"/>
            <a:chOff x="1828800" y="3810000"/>
            <a:chExt cx="5714696" cy="28257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810000"/>
              <a:ext cx="5714696" cy="282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743200" y="4896050"/>
              <a:ext cx="3048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8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953000"/>
          </a:xfrm>
        </p:spPr>
        <p:txBody>
          <a:bodyPr>
            <a:noAutofit/>
          </a:bodyPr>
          <a:lstStyle/>
          <a:p>
            <a:r>
              <a:rPr lang="en-US" sz="3900" b="1" u="sng" dirty="0">
                <a:latin typeface="Albertus MT" pitchFamily="34" charset="0"/>
              </a:rPr>
              <a:t>Cuba has a President</a:t>
            </a:r>
            <a:r>
              <a:rPr lang="en-US" sz="3900" b="1" dirty="0">
                <a:latin typeface="Albertus MT" pitchFamily="34" charset="0"/>
              </a:rPr>
              <a:t> who is both the chief of state and head of government.</a:t>
            </a:r>
          </a:p>
          <a:p>
            <a:endParaRPr lang="en-US" b="1" dirty="0">
              <a:latin typeface="Albertus MT" pitchFamily="34" charset="0"/>
            </a:endParaRPr>
          </a:p>
          <a:p>
            <a:r>
              <a:rPr lang="en-US" sz="3900" b="1" dirty="0">
                <a:latin typeface="Albertus MT" pitchFamily="34" charset="0"/>
              </a:rPr>
              <a:t>The President (dictator) is elected by the Unicameral National Assembly (legislature with one house). The last election was held in 2008.</a:t>
            </a:r>
          </a:p>
        </p:txBody>
      </p:sp>
    </p:spTree>
    <p:extLst>
      <p:ext uri="{BB962C8B-B14F-4D97-AF65-F5344CB8AC3E}">
        <p14:creationId xmlns:p14="http://schemas.microsoft.com/office/powerpoint/2010/main" val="13183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4850"/>
            <a:ext cx="8534400" cy="1810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900" b="1" u="sng" dirty="0">
                <a:latin typeface="Albertus MT" pitchFamily="34" charset="0"/>
              </a:rPr>
              <a:t>Fidel Castro ruled Cuba from 1959 to 2008. </a:t>
            </a:r>
            <a:r>
              <a:rPr lang="en-US" sz="3900" b="1" dirty="0">
                <a:latin typeface="Albertus MT" pitchFamily="34" charset="0"/>
              </a:rPr>
              <a:t>When he stepped down his brother Raul became ruler.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3762676"/>
            <a:ext cx="6629401" cy="2776888"/>
            <a:chOff x="1295399" y="3762676"/>
            <a:chExt cx="6629401" cy="2776888"/>
          </a:xfrm>
        </p:grpSpPr>
        <p:pic>
          <p:nvPicPr>
            <p:cNvPr id="15362" name="Picture 2" descr="http://jpupdates.com/wp-content/uploads/2014/08/fidel-castr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99" y="3796364"/>
              <a:ext cx="3030311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http://www.phibetaiota.net/wp-content/uploads/2015/02/raul-castr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762676"/>
              <a:ext cx="27432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4325710" y="5029200"/>
              <a:ext cx="85589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5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8432"/>
            <a:ext cx="8534400" cy="251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lbertus MT" pitchFamily="34" charset="0"/>
              </a:rPr>
              <a:t>Cuba’s official name is the Republic of Cuba. Why is </a:t>
            </a:r>
            <a:br>
              <a:rPr lang="en-US" sz="4800" b="1" dirty="0">
                <a:latin typeface="Albertus MT" pitchFamily="34" charset="0"/>
              </a:rPr>
            </a:br>
            <a:r>
              <a:rPr lang="en-US" sz="4800" b="1" dirty="0">
                <a:latin typeface="Albertus MT" pitchFamily="34" charset="0"/>
              </a:rPr>
              <a:t>this misleading?</a:t>
            </a:r>
          </a:p>
        </p:txBody>
      </p:sp>
      <p:pic>
        <p:nvPicPr>
          <p:cNvPr id="25602" name="Picture 2" descr="http://upload.wikimedia.org/wikipedia/commons/thumb/b/bd/Flag_of_Cuba.svg/2000px-Flag_of_Cub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72757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5052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lbertus MT" pitchFamily="34" charset="0"/>
              </a:rPr>
              <a:t>The members of the Legislature are those officially sanctioned (approved) by Cuba’s Communist Party. They run for office unopposed.</a:t>
            </a:r>
          </a:p>
        </p:txBody>
      </p:sp>
    </p:spTree>
    <p:extLst>
      <p:ext uri="{BB962C8B-B14F-4D97-AF65-F5344CB8AC3E}">
        <p14:creationId xmlns:p14="http://schemas.microsoft.com/office/powerpoint/2010/main" val="8754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866150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Albertus MT" pitchFamily="34" charset="0"/>
              </a:rPr>
              <a:t>Citizens can “vote” at the age of 16 for members of the Legislature.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4400" b="1" dirty="0">
                <a:latin typeface="Albertus MT" pitchFamily="34" charset="0"/>
              </a:rPr>
              <a:t>However, citizens can only vote for candidates selected by the Communist Party.</a:t>
            </a:r>
          </a:p>
        </p:txBody>
      </p:sp>
    </p:spTree>
    <p:extLst>
      <p:ext uri="{BB962C8B-B14F-4D97-AF65-F5344CB8AC3E}">
        <p14:creationId xmlns:p14="http://schemas.microsoft.com/office/powerpoint/2010/main" val="33717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873"/>
            <a:ext cx="8763000" cy="4572000"/>
          </a:xfrm>
        </p:spPr>
        <p:txBody>
          <a:bodyPr>
            <a:noAutofit/>
          </a:bodyPr>
          <a:lstStyle/>
          <a:p>
            <a:r>
              <a:rPr lang="en-US" sz="3900" b="1" dirty="0">
                <a:latin typeface="Albertus MT" pitchFamily="34" charset="0"/>
              </a:rPr>
              <a:t>Cuba’s citizens do not have personal freedoms like freedom of speech.</a:t>
            </a:r>
          </a:p>
          <a:p>
            <a:r>
              <a:rPr lang="en-US" sz="3900" b="1" dirty="0">
                <a:latin typeface="Albertus MT" pitchFamily="34" charset="0"/>
              </a:rPr>
              <a:t>They can be put in jail for criticizing the Communist Party or the president.</a:t>
            </a:r>
          </a:p>
          <a:p>
            <a:r>
              <a:rPr lang="en-US" sz="3900" b="1" u="sng" dirty="0">
                <a:latin typeface="Albertus MT" pitchFamily="34" charset="0"/>
              </a:rPr>
              <a:t>People cannot just work where they want to work or open their own business.</a:t>
            </a:r>
          </a:p>
          <a:p>
            <a:endParaRPr lang="en-US" sz="32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143000"/>
            <a:ext cx="9448800" cy="4724400"/>
          </a:xfrm>
          <a:prstGeom prst="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00" y="1295400"/>
            <a:ext cx="8686800" cy="4114800"/>
          </a:xfrm>
        </p:spPr>
        <p:txBody>
          <a:bodyPr/>
          <a:lstStyle/>
          <a:p>
            <a:r>
              <a:rPr lang="en-US" sz="5000" dirty="0">
                <a:latin typeface="Albertus MT" pitchFamily="34" charset="0"/>
              </a:rPr>
              <a:t>WARM UP </a:t>
            </a:r>
            <a:br>
              <a:rPr lang="en-US" sz="5000" dirty="0">
                <a:latin typeface="Albertus MT" pitchFamily="34" charset="0"/>
              </a:rPr>
            </a:br>
            <a:r>
              <a:rPr lang="en-US" sz="5000" dirty="0">
                <a:latin typeface="Albertus MT" pitchFamily="34" charset="0"/>
              </a:rPr>
              <a:t>How does Cuba’s current government contradict the purpose of the Cuban Revolution.</a:t>
            </a:r>
          </a:p>
        </p:txBody>
      </p:sp>
    </p:spTree>
    <p:extLst>
      <p:ext uri="{BB962C8B-B14F-4D97-AF65-F5344CB8AC3E}">
        <p14:creationId xmlns:p14="http://schemas.microsoft.com/office/powerpoint/2010/main" val="15857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11664"/>
          </a:xfrm>
        </p:spPr>
        <p:txBody>
          <a:bodyPr>
            <a:noAutofit/>
          </a:bodyPr>
          <a:lstStyle/>
          <a:p>
            <a:r>
              <a:rPr lang="en-US" sz="36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Print or create your Government Chart to Complete the Comparison Graphic Organizer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18219"/>
              </p:ext>
            </p:extLst>
          </p:nvPr>
        </p:nvGraphicFramePr>
        <p:xfrm>
          <a:off x="1524000" y="1905000"/>
          <a:ext cx="6096000" cy="471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6096000" cy="471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1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880"/>
            <a:ext cx="8915400" cy="1111664"/>
          </a:xfrm>
        </p:spPr>
        <p:txBody>
          <a:bodyPr>
            <a:noAutofit/>
          </a:bodyPr>
          <a:lstStyle/>
          <a:p>
            <a:r>
              <a:rPr lang="en-US" sz="40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American Government Summarizer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39000" cy="4915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672" y="25908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Albertus MT" pitchFamily="34" charset="0"/>
              </a:rPr>
              <a:t>Before we begin our studies of specific governments of Latin America, let’s review some important concepts.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highlight>
                  <a:srgbClr val="FFFF00"/>
                </a:highlight>
                <a:latin typeface="Albertus MT" pitchFamily="34" charset="0"/>
              </a:rPr>
              <a:t>Take notes or highlight important concepts.</a:t>
            </a:r>
          </a:p>
        </p:txBody>
      </p:sp>
    </p:spTree>
    <p:extLst>
      <p:ext uri="{BB962C8B-B14F-4D97-AF65-F5344CB8AC3E}">
        <p14:creationId xmlns:p14="http://schemas.microsoft.com/office/powerpoint/2010/main" val="975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Forms of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876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u="sng" dirty="0">
                <a:latin typeface="Albertus MT" pitchFamily="34" charset="0"/>
              </a:rPr>
              <a:t>Chief of State:</a:t>
            </a:r>
          </a:p>
          <a:p>
            <a:pPr marL="0" indent="0" algn="ctr">
              <a:buNone/>
            </a:pPr>
            <a:r>
              <a:rPr lang="en-US" sz="3600" dirty="0">
                <a:latin typeface="Albertus MT" pitchFamily="34" charset="0"/>
              </a:rPr>
              <a:t>Leader of a country who represents the state at official and ceremonial functions, but who may not be involved with the day-to-day activities of the government.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41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u="sng" dirty="0">
                <a:latin typeface="Albertus MT" pitchFamily="34" charset="0"/>
              </a:rPr>
              <a:t>Head of Government:</a:t>
            </a:r>
          </a:p>
          <a:p>
            <a:pPr marL="0" indent="0" algn="ctr">
              <a:buNone/>
            </a:pPr>
            <a:r>
              <a:rPr lang="en-US" sz="3600" dirty="0">
                <a:latin typeface="Albertus MT" pitchFamily="34" charset="0"/>
              </a:rPr>
              <a:t>A country’s top administrative leader who is designated to manage the day-to-day activities of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20839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62"/>
            <a:ext cx="8229600" cy="1111664"/>
          </a:xfrm>
        </p:spPr>
        <p:txBody>
          <a:bodyPr>
            <a:noAutofit/>
          </a:bodyPr>
          <a:lstStyle/>
          <a:p>
            <a:r>
              <a:rPr lang="en-US" sz="72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Albertus MT" pitchFamily="34" charset="0"/>
              </a:rPr>
              <a:t>Chief of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Albertus MT" pitchFamily="34" charset="0"/>
              </a:rPr>
              <a:t>Head of Government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07878"/>
            <a:ext cx="1752600" cy="1778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96561"/>
            <a:ext cx="1981200" cy="180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4402124"/>
            <a:ext cx="1822938" cy="1906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38338"/>
            <a:ext cx="2073425" cy="194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374967"/>
            <a:ext cx="1371600" cy="1995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32302"/>
            <a:ext cx="13954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0" y="20574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Albertus MT" pitchFamily="34" charset="0"/>
              </a:rPr>
              <a:t>What is the Legislature?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194" y="33528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Albertus MT" pitchFamily="34" charset="0"/>
              </a:rPr>
              <a:t>The Law making body of government. For the U.S., it is Congress [House of Representatives and the Senate].</a:t>
            </a:r>
          </a:p>
        </p:txBody>
      </p:sp>
    </p:spTree>
    <p:extLst>
      <p:ext uri="{BB962C8B-B14F-4D97-AF65-F5344CB8AC3E}">
        <p14:creationId xmlns:p14="http://schemas.microsoft.com/office/powerpoint/2010/main" val="32885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0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Create a chart or Print graphic organizer to take notes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50268"/>
              </p:ext>
            </p:extLst>
          </p:nvPr>
        </p:nvGraphicFramePr>
        <p:xfrm>
          <a:off x="1447800" y="1752600"/>
          <a:ext cx="6248400" cy="482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Acrobat Document" r:id="rId4" imgW="5029155" imgH="3886200" progId="AcroExch.Document.11">
                  <p:embed/>
                </p:oleObj>
              </mc:Choice>
              <mc:Fallback>
                <p:oleObj name="Acrobat Document" r:id="rId4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752600"/>
                        <a:ext cx="6248400" cy="482830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0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844" y="1600200"/>
            <a:ext cx="8349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Albertus MT" pitchFamily="34" charset="0"/>
              </a:rPr>
              <a:t>Brazil and Mexico both have a Federal Republic.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48" y="3502114"/>
            <a:ext cx="62139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619" y="1981200"/>
            <a:ext cx="8763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>
                <a:solidFill>
                  <a:prstClr val="black"/>
                </a:solidFill>
                <a:latin typeface="Albertus MT" pitchFamily="34" charset="0"/>
              </a:rPr>
              <a:t>A Federal Republic is a state in which the powers of the central government are restricted and the parts</a:t>
            </a:r>
            <a:r>
              <a:rPr lang="en-US" sz="3400" b="1" dirty="0">
                <a:solidFill>
                  <a:prstClr val="black"/>
                </a:solidFill>
                <a:latin typeface="Albertus MT" pitchFamily="34" charset="0"/>
              </a:rPr>
              <a:t> (states, colonies, provinces) </a:t>
            </a:r>
            <a:r>
              <a:rPr lang="en-US" sz="3400" b="1" u="sng" dirty="0">
                <a:solidFill>
                  <a:prstClr val="black"/>
                </a:solidFill>
                <a:latin typeface="Albertus MT" pitchFamily="34" charset="0"/>
              </a:rPr>
              <a:t>keep a degree of self-government.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528" y="4648200"/>
            <a:ext cx="85271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prstClr val="black"/>
                </a:solidFill>
                <a:latin typeface="Albertus MT" pitchFamily="34" charset="0"/>
              </a:rPr>
              <a:t>Ultimate sovereign (supreme) power rests with the people who chose their representatives in government.</a:t>
            </a:r>
          </a:p>
        </p:txBody>
      </p:sp>
    </p:spTree>
    <p:extLst>
      <p:ext uri="{BB962C8B-B14F-4D97-AF65-F5344CB8AC3E}">
        <p14:creationId xmlns:p14="http://schemas.microsoft.com/office/powerpoint/2010/main" val="11823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1419</TotalTime>
  <Words>730</Words>
  <Application>Microsoft Office PowerPoint</Application>
  <PresentationFormat>On-screen Show (4:3)</PresentationFormat>
  <Paragraphs>98</Paragraphs>
  <Slides>29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Albertus MT</vt:lpstr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1_Decatur</vt:lpstr>
      <vt:lpstr>2_Decatur</vt:lpstr>
      <vt:lpstr>3_Decatur</vt:lpstr>
      <vt:lpstr>4_Decatur</vt:lpstr>
      <vt:lpstr>Acrobat Document</vt:lpstr>
      <vt:lpstr>Governments of Latin America Activator</vt:lpstr>
      <vt:lpstr>Learning Target: I can explain the differences between a  federal-republican system and a dictatorship?</vt:lpstr>
      <vt:lpstr>Governments of Latin America</vt:lpstr>
      <vt:lpstr>Forms of Leadership</vt:lpstr>
      <vt:lpstr>Form of Leadership</vt:lpstr>
      <vt:lpstr>Governments of Latin America</vt:lpstr>
      <vt:lpstr> Create a chart or Print graphic organizer to take notes</vt:lpstr>
      <vt:lpstr>Governments of Latin America</vt:lpstr>
      <vt:lpstr>Governments of Latin America</vt:lpstr>
      <vt:lpstr>Federative Republic of Brazil (Brazil)</vt:lpstr>
      <vt:lpstr>Form of Leadership in Brazil</vt:lpstr>
      <vt:lpstr>Role of Citizens in Brazil</vt:lpstr>
      <vt:lpstr>Personal Freedoms in Brazil</vt:lpstr>
      <vt:lpstr>United Mexican States (Mexico)</vt:lpstr>
      <vt:lpstr>Form of Leadership in Mexico</vt:lpstr>
      <vt:lpstr>Role of Citizens in Mexico</vt:lpstr>
      <vt:lpstr>Personal Freedoms in Mexico</vt:lpstr>
      <vt:lpstr>WARM UP How is living in Brazil and Mexico i similar to and different from living in the U.S. [in terms of government].</vt:lpstr>
      <vt:lpstr>Republic of Cuba (Cuba)</vt:lpstr>
      <vt:lpstr>Governments of Latin America</vt:lpstr>
      <vt:lpstr>Form of Leadership in Cuba</vt:lpstr>
      <vt:lpstr>Form of Leadership in Cuba</vt:lpstr>
      <vt:lpstr>Form of Leadership in Cuba</vt:lpstr>
      <vt:lpstr>Form of Leadership in Cuba</vt:lpstr>
      <vt:lpstr>Role of Citizens in Cuba</vt:lpstr>
      <vt:lpstr>Personal Freedoms in Cuba</vt:lpstr>
      <vt:lpstr>WARM UP  How does Cuba’s current government contradict the purpose of the Cuban Revolution.</vt:lpstr>
      <vt:lpstr>Print or create your Government Chart to Complete the Comparison Graphic Organizer</vt:lpstr>
      <vt:lpstr>Latin American Government Summarizer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Question: What are the similarities and differences in leadership, voting rights, and personal freedoms in Israel, Saudi Arabia, and Iran?</dc:title>
  <dc:creator>Windows User</dc:creator>
  <cp:lastModifiedBy>Edna Bennett</cp:lastModifiedBy>
  <cp:revision>57</cp:revision>
  <dcterms:created xsi:type="dcterms:W3CDTF">2014-10-03T16:39:00Z</dcterms:created>
  <dcterms:modified xsi:type="dcterms:W3CDTF">2020-03-18T14:48:51Z</dcterms:modified>
</cp:coreProperties>
</file>