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21.xml" ContentType="application/vnd.openxmlformats-officedocument.theme+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theme/theme22.xml" ContentType="application/vnd.openxmlformats-officedocument.theme+xml"/>
  <Override PartName="/ppt/theme/theme2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 id="2147483732" r:id="rId8"/>
    <p:sldMasterId id="2147483744" r:id="rId9"/>
    <p:sldMasterId id="2147483756" r:id="rId10"/>
    <p:sldMasterId id="2147483768" r:id="rId11"/>
    <p:sldMasterId id="2147483780" r:id="rId12"/>
    <p:sldMasterId id="2147483792" r:id="rId13"/>
    <p:sldMasterId id="2147483804" r:id="rId14"/>
    <p:sldMasterId id="2147483828" r:id="rId15"/>
    <p:sldMasterId id="2147483840" r:id="rId16"/>
    <p:sldMasterId id="2147483852" r:id="rId17"/>
    <p:sldMasterId id="2147483864" r:id="rId18"/>
    <p:sldMasterId id="2147483876" r:id="rId19"/>
    <p:sldMasterId id="2147483888" r:id="rId20"/>
    <p:sldMasterId id="2147483900" r:id="rId21"/>
    <p:sldMasterId id="2147483912" r:id="rId22"/>
  </p:sldMasterIdLst>
  <p:notesMasterIdLst>
    <p:notesMasterId r:id="rId69"/>
  </p:notesMasterIdLst>
  <p:sldIdLst>
    <p:sldId id="276" r:id="rId23"/>
    <p:sldId id="278" r:id="rId24"/>
    <p:sldId id="277" r:id="rId25"/>
    <p:sldId id="259" r:id="rId26"/>
    <p:sldId id="260" r:id="rId27"/>
    <p:sldId id="261" r:id="rId28"/>
    <p:sldId id="262" r:id="rId29"/>
    <p:sldId id="263" r:id="rId30"/>
    <p:sldId id="265" r:id="rId31"/>
    <p:sldId id="264" r:id="rId32"/>
    <p:sldId id="266" r:id="rId33"/>
    <p:sldId id="267" r:id="rId34"/>
    <p:sldId id="268" r:id="rId35"/>
    <p:sldId id="269" r:id="rId36"/>
    <p:sldId id="270" r:id="rId37"/>
    <p:sldId id="274" r:id="rId38"/>
    <p:sldId id="293" r:id="rId39"/>
    <p:sldId id="294" r:id="rId40"/>
    <p:sldId id="271" r:id="rId41"/>
    <p:sldId id="272" r:id="rId42"/>
    <p:sldId id="275" r:id="rId43"/>
    <p:sldId id="273" r:id="rId44"/>
    <p:sldId id="295" r:id="rId45"/>
    <p:sldId id="296" r:id="rId46"/>
    <p:sldId id="279" r:id="rId47"/>
    <p:sldId id="280" r:id="rId48"/>
    <p:sldId id="281" r:id="rId49"/>
    <p:sldId id="282" r:id="rId50"/>
    <p:sldId id="299" r:id="rId51"/>
    <p:sldId id="297" r:id="rId52"/>
    <p:sldId id="258" r:id="rId53"/>
    <p:sldId id="290" r:id="rId54"/>
    <p:sldId id="285" r:id="rId55"/>
    <p:sldId id="286" r:id="rId56"/>
    <p:sldId id="291" r:id="rId57"/>
    <p:sldId id="287" r:id="rId58"/>
    <p:sldId id="288" r:id="rId59"/>
    <p:sldId id="292" r:id="rId60"/>
    <p:sldId id="289" r:id="rId61"/>
    <p:sldId id="304" r:id="rId62"/>
    <p:sldId id="298" r:id="rId63"/>
    <p:sldId id="300" r:id="rId64"/>
    <p:sldId id="302" r:id="rId65"/>
    <p:sldId id="303" r:id="rId66"/>
    <p:sldId id="305" r:id="rId67"/>
    <p:sldId id="301" r:id="rId68"/>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2C16"/>
    <a:srgbClr val="0C788E"/>
    <a:srgbClr val="025198"/>
    <a:srgbClr val="000099"/>
    <a:srgbClr val="1C1C1C"/>
    <a:srgbClr val="660066"/>
    <a:srgbClr val="000058"/>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575" autoAdjust="0"/>
    <p:restoredTop sz="94652" autoAdjust="0"/>
  </p:normalViewPr>
  <p:slideViewPr>
    <p:cSldViewPr>
      <p:cViewPr varScale="1">
        <p:scale>
          <a:sx n="63" d="100"/>
          <a:sy n="63" d="100"/>
        </p:scale>
        <p:origin x="1152"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4.xml"/><Relationship Id="rId21" Type="http://schemas.openxmlformats.org/officeDocument/2006/relationships/slideMaster" Target="slideMasters/slideMaster21.xml"/><Relationship Id="rId42" Type="http://schemas.openxmlformats.org/officeDocument/2006/relationships/slide" Target="slides/slide20.xml"/><Relationship Id="rId47" Type="http://schemas.openxmlformats.org/officeDocument/2006/relationships/slide" Target="slides/slide25.xml"/><Relationship Id="rId63" Type="http://schemas.openxmlformats.org/officeDocument/2006/relationships/slide" Target="slides/slide41.xml"/><Relationship Id="rId68" Type="http://schemas.openxmlformats.org/officeDocument/2006/relationships/slide" Target="slides/slide46.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7.xml"/><Relationship Id="rId11" Type="http://schemas.openxmlformats.org/officeDocument/2006/relationships/slideMaster" Target="slideMasters/slideMaster11.xml"/><Relationship Id="rId24" Type="http://schemas.openxmlformats.org/officeDocument/2006/relationships/slide" Target="slides/slide2.xml"/><Relationship Id="rId32" Type="http://schemas.openxmlformats.org/officeDocument/2006/relationships/slide" Target="slides/slide10.xml"/><Relationship Id="rId37" Type="http://schemas.openxmlformats.org/officeDocument/2006/relationships/slide" Target="slides/slide15.xml"/><Relationship Id="rId40" Type="http://schemas.openxmlformats.org/officeDocument/2006/relationships/slide" Target="slides/slide18.xml"/><Relationship Id="rId45" Type="http://schemas.openxmlformats.org/officeDocument/2006/relationships/slide" Target="slides/slide23.xml"/><Relationship Id="rId53" Type="http://schemas.openxmlformats.org/officeDocument/2006/relationships/slide" Target="slides/slide31.xml"/><Relationship Id="rId58" Type="http://schemas.openxmlformats.org/officeDocument/2006/relationships/slide" Target="slides/slide36.xml"/><Relationship Id="rId66" Type="http://schemas.openxmlformats.org/officeDocument/2006/relationships/slide" Target="slides/slide44.xml"/><Relationship Id="rId5" Type="http://schemas.openxmlformats.org/officeDocument/2006/relationships/slideMaster" Target="slideMasters/slideMaster5.xml"/><Relationship Id="rId61" Type="http://schemas.openxmlformats.org/officeDocument/2006/relationships/slide" Target="slides/slide39.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5.xml"/><Relationship Id="rId30" Type="http://schemas.openxmlformats.org/officeDocument/2006/relationships/slide" Target="slides/slide8.xml"/><Relationship Id="rId35" Type="http://schemas.openxmlformats.org/officeDocument/2006/relationships/slide" Target="slides/slide13.xml"/><Relationship Id="rId43" Type="http://schemas.openxmlformats.org/officeDocument/2006/relationships/slide" Target="slides/slide21.xml"/><Relationship Id="rId48" Type="http://schemas.openxmlformats.org/officeDocument/2006/relationships/slide" Target="slides/slide26.xml"/><Relationship Id="rId56" Type="http://schemas.openxmlformats.org/officeDocument/2006/relationships/slide" Target="slides/slide34.xml"/><Relationship Id="rId64" Type="http://schemas.openxmlformats.org/officeDocument/2006/relationships/slide" Target="slides/slide42.xml"/><Relationship Id="rId69"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29.xml"/><Relationship Id="rId72"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3.xml"/><Relationship Id="rId33" Type="http://schemas.openxmlformats.org/officeDocument/2006/relationships/slide" Target="slides/slide11.xml"/><Relationship Id="rId38" Type="http://schemas.openxmlformats.org/officeDocument/2006/relationships/slide" Target="slides/slide16.xml"/><Relationship Id="rId46" Type="http://schemas.openxmlformats.org/officeDocument/2006/relationships/slide" Target="slides/slide24.xml"/><Relationship Id="rId59" Type="http://schemas.openxmlformats.org/officeDocument/2006/relationships/slide" Target="slides/slide37.xml"/><Relationship Id="rId67" Type="http://schemas.openxmlformats.org/officeDocument/2006/relationships/slide" Target="slides/slide45.xml"/><Relationship Id="rId20" Type="http://schemas.openxmlformats.org/officeDocument/2006/relationships/slideMaster" Target="slideMasters/slideMaster20.xml"/><Relationship Id="rId41" Type="http://schemas.openxmlformats.org/officeDocument/2006/relationships/slide" Target="slides/slide19.xml"/><Relationship Id="rId54" Type="http://schemas.openxmlformats.org/officeDocument/2006/relationships/slide" Target="slides/slide32.xml"/><Relationship Id="rId62" Type="http://schemas.openxmlformats.org/officeDocument/2006/relationships/slide" Target="slides/slide40.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1.xml"/><Relationship Id="rId28" Type="http://schemas.openxmlformats.org/officeDocument/2006/relationships/slide" Target="slides/slide6.xml"/><Relationship Id="rId36" Type="http://schemas.openxmlformats.org/officeDocument/2006/relationships/slide" Target="slides/slide14.xml"/><Relationship Id="rId49" Type="http://schemas.openxmlformats.org/officeDocument/2006/relationships/slide" Target="slides/slide27.xml"/><Relationship Id="rId57" Type="http://schemas.openxmlformats.org/officeDocument/2006/relationships/slide" Target="slides/slide35.xml"/><Relationship Id="rId10" Type="http://schemas.openxmlformats.org/officeDocument/2006/relationships/slideMaster" Target="slideMasters/slideMaster10.xml"/><Relationship Id="rId31" Type="http://schemas.openxmlformats.org/officeDocument/2006/relationships/slide" Target="slides/slide9.xml"/><Relationship Id="rId44" Type="http://schemas.openxmlformats.org/officeDocument/2006/relationships/slide" Target="slides/slide22.xml"/><Relationship Id="rId52" Type="http://schemas.openxmlformats.org/officeDocument/2006/relationships/slide" Target="slides/slide30.xml"/><Relationship Id="rId60" Type="http://schemas.openxmlformats.org/officeDocument/2006/relationships/slide" Target="slides/slide38.xml"/><Relationship Id="rId65" Type="http://schemas.openxmlformats.org/officeDocument/2006/relationships/slide" Target="slides/slide43.xml"/><Relationship Id="rId73"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7.xml"/><Relationship Id="rId34" Type="http://schemas.openxmlformats.org/officeDocument/2006/relationships/slide" Target="slides/slide12.xml"/><Relationship Id="rId50" Type="http://schemas.openxmlformats.org/officeDocument/2006/relationships/slide" Target="slides/slide28.xml"/><Relationship Id="rId55" Type="http://schemas.openxmlformats.org/officeDocument/2006/relationships/slide" Target="slides/slide33.xml"/><Relationship Id="rId7" Type="http://schemas.openxmlformats.org/officeDocument/2006/relationships/slideMaster" Target="slideMasters/slideMaster7.xml"/><Relationship Id="rId71"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08FCDA3-BDD1-4C36-9860-7784C0B06D9F}" type="datetimeFigureOut">
              <a:rPr lang="en-US" smtClean="0"/>
              <a:t>3/9/2020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2E1E70-BA62-47DB-9D9E-AD9C7E1CC502}" type="slidenum">
              <a:rPr lang="en-US" smtClean="0"/>
              <a:t>‹#›</a:t>
            </a:fld>
            <a:endParaRPr lang="en-US"/>
          </a:p>
        </p:txBody>
      </p:sp>
    </p:spTree>
    <p:extLst>
      <p:ext uri="{BB962C8B-B14F-4D97-AF65-F5344CB8AC3E}">
        <p14:creationId xmlns:p14="http://schemas.microsoft.com/office/powerpoint/2010/main" val="22858751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would be a good place to then do the Cuban</a:t>
            </a:r>
            <a:r>
              <a:rPr lang="en-US" baseline="0" dirty="0"/>
              <a:t> Revolution Quotes on page 74 or 75 of the Georgia Experience workbook.</a:t>
            </a:r>
            <a:endParaRPr lang="en-US" dirty="0"/>
          </a:p>
        </p:txBody>
      </p:sp>
      <p:sp>
        <p:nvSpPr>
          <p:cNvPr id="4" name="Slide Number Placeholder 3"/>
          <p:cNvSpPr>
            <a:spLocks noGrp="1"/>
          </p:cNvSpPr>
          <p:nvPr>
            <p:ph type="sldNum" sz="quarter" idx="10"/>
          </p:nvPr>
        </p:nvSpPr>
        <p:spPr/>
        <p:txBody>
          <a:bodyPr/>
          <a:lstStyle/>
          <a:p>
            <a:fld id="{832E1E70-BA62-47DB-9D9E-AD9C7E1CC502}" type="slidenum">
              <a:rPr lang="en-US" smtClean="0"/>
              <a:t>22</a:t>
            </a:fld>
            <a:endParaRPr lang="en-US"/>
          </a:p>
        </p:txBody>
      </p:sp>
    </p:spTree>
    <p:extLst>
      <p:ext uri="{BB962C8B-B14F-4D97-AF65-F5344CB8AC3E}">
        <p14:creationId xmlns:p14="http://schemas.microsoft.com/office/powerpoint/2010/main" val="26082126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2E1E70-BA62-47DB-9D9E-AD9C7E1CC502}"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26082126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2E1E70-BA62-47DB-9D9E-AD9C7E1CC502}" type="slidenum">
              <a:rPr lang="en-US" smtClean="0">
                <a:solidFill>
                  <a:prstClr val="black"/>
                </a:solidFill>
              </a:rPr>
              <a:pPr/>
              <a:t>41</a:t>
            </a:fld>
            <a:endParaRPr lang="en-US">
              <a:solidFill>
                <a:prstClr val="black"/>
              </a:solidFill>
            </a:endParaRPr>
          </a:p>
        </p:txBody>
      </p:sp>
    </p:spTree>
    <p:extLst>
      <p:ext uri="{BB962C8B-B14F-4D97-AF65-F5344CB8AC3E}">
        <p14:creationId xmlns:p14="http://schemas.microsoft.com/office/powerpoint/2010/main" val="26082126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2E1E70-BA62-47DB-9D9E-AD9C7E1CC502}" type="slidenum">
              <a:rPr lang="en-US" smtClean="0">
                <a:solidFill>
                  <a:prstClr val="black"/>
                </a:solidFill>
              </a:rPr>
              <a:pPr/>
              <a:t>42</a:t>
            </a:fld>
            <a:endParaRPr lang="en-US">
              <a:solidFill>
                <a:prstClr val="black"/>
              </a:solidFill>
            </a:endParaRPr>
          </a:p>
        </p:txBody>
      </p:sp>
    </p:spTree>
    <p:extLst>
      <p:ext uri="{BB962C8B-B14F-4D97-AF65-F5344CB8AC3E}">
        <p14:creationId xmlns:p14="http://schemas.microsoft.com/office/powerpoint/2010/main" val="26082126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2E1E70-BA62-47DB-9D9E-AD9C7E1CC502}" type="slidenum">
              <a:rPr lang="en-US" smtClean="0">
                <a:solidFill>
                  <a:prstClr val="black"/>
                </a:solidFill>
              </a:rPr>
              <a:pPr/>
              <a:t>43</a:t>
            </a:fld>
            <a:endParaRPr lang="en-US">
              <a:solidFill>
                <a:prstClr val="black"/>
              </a:solidFill>
            </a:endParaRPr>
          </a:p>
        </p:txBody>
      </p:sp>
    </p:spTree>
    <p:extLst>
      <p:ext uri="{BB962C8B-B14F-4D97-AF65-F5344CB8AC3E}">
        <p14:creationId xmlns:p14="http://schemas.microsoft.com/office/powerpoint/2010/main" val="26082126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2E1E70-BA62-47DB-9D9E-AD9C7E1CC502}" type="slidenum">
              <a:rPr lang="en-US" smtClean="0">
                <a:solidFill>
                  <a:prstClr val="black"/>
                </a:solidFill>
              </a:rPr>
              <a:pPr/>
              <a:t>44</a:t>
            </a:fld>
            <a:endParaRPr lang="en-US">
              <a:solidFill>
                <a:prstClr val="black"/>
              </a:solidFill>
            </a:endParaRPr>
          </a:p>
        </p:txBody>
      </p:sp>
    </p:spTree>
    <p:extLst>
      <p:ext uri="{BB962C8B-B14F-4D97-AF65-F5344CB8AC3E}">
        <p14:creationId xmlns:p14="http://schemas.microsoft.com/office/powerpoint/2010/main" val="26082126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2E1E70-BA62-47DB-9D9E-AD9C7E1CC502}"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2608212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Definition from Britannica</a:t>
            </a:r>
            <a:r>
              <a:rPr lang="en-US" baseline="0" dirty="0"/>
              <a:t> Kids</a:t>
            </a:r>
            <a:endParaRPr lang="en-US" dirty="0"/>
          </a:p>
        </p:txBody>
      </p:sp>
      <p:sp>
        <p:nvSpPr>
          <p:cNvPr id="4" name="Slide Number Placeholder 3"/>
          <p:cNvSpPr>
            <a:spLocks noGrp="1"/>
          </p:cNvSpPr>
          <p:nvPr>
            <p:ph type="sldNum" sz="quarter" idx="10"/>
          </p:nvPr>
        </p:nvSpPr>
        <p:spPr/>
        <p:txBody>
          <a:bodyPr/>
          <a:lstStyle/>
          <a:p>
            <a:fld id="{832E1E70-BA62-47DB-9D9E-AD9C7E1CC502}"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26082126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2E1E70-BA62-47DB-9D9E-AD9C7E1CC502}"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26082126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2E1E70-BA62-47DB-9D9E-AD9C7E1CC502}"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26082126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2E1E70-BA62-47DB-9D9E-AD9C7E1CC502}"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2608212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2E1E70-BA62-47DB-9D9E-AD9C7E1CC502}"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26082126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2E1E70-BA62-47DB-9D9E-AD9C7E1CC502}" type="slidenum">
              <a:rPr lang="en-US" smtClean="0">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26082126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2E1E70-BA62-47DB-9D9E-AD9C7E1CC502}"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26082126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A3070C57-AD24-47FA-BE13-177492EC422B}" type="slidenum">
              <a:rPr lang="es-ES"/>
              <a:pPr/>
              <a:t>‹#›</a:t>
            </a:fld>
            <a:endParaRPr lang="es-ES"/>
          </a:p>
        </p:txBody>
      </p:sp>
    </p:spTree>
    <p:extLst>
      <p:ext uri="{BB962C8B-B14F-4D97-AF65-F5344CB8AC3E}">
        <p14:creationId xmlns:p14="http://schemas.microsoft.com/office/powerpoint/2010/main" val="2627094376"/>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D21D42EB-2B50-4321-A7C2-682035B0FA9C}" type="slidenum">
              <a:rPr lang="es-ES"/>
              <a:pPr/>
              <a:t>‹#›</a:t>
            </a:fld>
            <a:endParaRPr lang="es-ES"/>
          </a:p>
        </p:txBody>
      </p:sp>
    </p:spTree>
    <p:extLst>
      <p:ext uri="{BB962C8B-B14F-4D97-AF65-F5344CB8AC3E}">
        <p14:creationId xmlns:p14="http://schemas.microsoft.com/office/powerpoint/2010/main" val="2994400236"/>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3070C57-AD24-47FA-BE13-177492EC422B}"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303880274"/>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510B4AB-7ADB-4886-A934-DC1E002B873D}"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076421193"/>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7CCBE08-3E69-42B8-9C87-BFEC9D75C256}"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4253777166"/>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0415912-8AED-451F-BF79-3EC319F9CF08}"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775221587"/>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s-E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s-E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36902E18-A062-4DF1-A101-41B6A196D63D}"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481626473"/>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s-E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s-E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9FC339E0-B710-484D-9DF4-06583109FD09}"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53900926"/>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s-E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s-E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1E96A00D-B730-4FF4-B05C-AE51BCC9A728}"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297708562"/>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487CF7C-867E-4A50-9B32-ACB8DFDF0F8D}"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863726823"/>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601A230-CA2B-485B-92A5-F7A910E1AD63}"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936363583"/>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21D42EB-2B50-4321-A7C2-682035B0FA9C}"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748846133"/>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E0F59567-3870-40AA-8974-67B3F4639626}" type="slidenum">
              <a:rPr lang="es-ES"/>
              <a:pPr/>
              <a:t>‹#›</a:t>
            </a:fld>
            <a:endParaRPr lang="es-ES"/>
          </a:p>
        </p:txBody>
      </p:sp>
    </p:spTree>
    <p:extLst>
      <p:ext uri="{BB962C8B-B14F-4D97-AF65-F5344CB8AC3E}">
        <p14:creationId xmlns:p14="http://schemas.microsoft.com/office/powerpoint/2010/main" val="2893228868"/>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0F59567-3870-40AA-8974-67B3F4639626}"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87661146"/>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3070C57-AD24-47FA-BE13-177492EC422B}"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861909285"/>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510B4AB-7ADB-4886-A934-DC1E002B873D}"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367320146"/>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7CCBE08-3E69-42B8-9C87-BFEC9D75C256}"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401598373"/>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0415912-8AED-451F-BF79-3EC319F9CF08}"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825324562"/>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s-E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s-E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36902E18-A062-4DF1-A101-41B6A196D63D}"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059936461"/>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s-E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s-E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9FC339E0-B710-484D-9DF4-06583109FD09}"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798804550"/>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s-E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s-E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1E96A00D-B730-4FF4-B05C-AE51BCC9A728}"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746290303"/>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487CF7C-867E-4A50-9B32-ACB8DFDF0F8D}"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657580974"/>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601A230-CA2B-485B-92A5-F7A910E1AD63}"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704568001"/>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3070C57-AD24-47FA-BE13-177492EC422B}"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471937444"/>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21D42EB-2B50-4321-A7C2-682035B0FA9C}"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41072735"/>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0F59567-3870-40AA-8974-67B3F4639626}"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515090769"/>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3070C57-AD24-47FA-BE13-177492EC422B}"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4114814220"/>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510B4AB-7ADB-4886-A934-DC1E002B873D}"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333969332"/>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7CCBE08-3E69-42B8-9C87-BFEC9D75C256}"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63809948"/>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0415912-8AED-451F-BF79-3EC319F9CF08}"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509800952"/>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s-E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s-E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36902E18-A062-4DF1-A101-41B6A196D63D}"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416848914"/>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s-E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s-E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9FC339E0-B710-484D-9DF4-06583109FD09}"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36076103"/>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s-E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s-E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1E96A00D-B730-4FF4-B05C-AE51BCC9A728}"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555625272"/>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487CF7C-867E-4A50-9B32-ACB8DFDF0F8D}"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630109276"/>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510B4AB-7ADB-4886-A934-DC1E002B873D}"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4244872179"/>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601A230-CA2B-485B-92A5-F7A910E1AD63}"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12797950"/>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21D42EB-2B50-4321-A7C2-682035B0FA9C}"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376238112"/>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0F59567-3870-40AA-8974-67B3F4639626}"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079118974"/>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3070C57-AD24-47FA-BE13-177492EC422B}"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626203097"/>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510B4AB-7ADB-4886-A934-DC1E002B873D}"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365275658"/>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7CCBE08-3E69-42B8-9C87-BFEC9D75C256}"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929243204"/>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0415912-8AED-451F-BF79-3EC319F9CF08}"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076330527"/>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s-E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s-E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36902E18-A062-4DF1-A101-41B6A196D63D}"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222103635"/>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s-E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s-E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9FC339E0-B710-484D-9DF4-06583109FD09}"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504358663"/>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s-E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s-E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1E96A00D-B730-4FF4-B05C-AE51BCC9A728}"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736635087"/>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7CCBE08-3E69-42B8-9C87-BFEC9D75C256}"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4113307457"/>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487CF7C-867E-4A50-9B32-ACB8DFDF0F8D}"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46141520"/>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601A230-CA2B-485B-92A5-F7A910E1AD63}"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4280290662"/>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21D42EB-2B50-4321-A7C2-682035B0FA9C}"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961291038"/>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0F59567-3870-40AA-8974-67B3F4639626}"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037929138"/>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3070C57-AD24-47FA-BE13-177492EC422B}"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21513556"/>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510B4AB-7ADB-4886-A934-DC1E002B873D}"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973009980"/>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7CCBE08-3E69-42B8-9C87-BFEC9D75C256}"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251607344"/>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0415912-8AED-451F-BF79-3EC319F9CF08}"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780523224"/>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s-E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s-E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36902E18-A062-4DF1-A101-41B6A196D63D}"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4232062842"/>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s-E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s-E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9FC339E0-B710-484D-9DF4-06583109FD09}"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646871327"/>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0415912-8AED-451F-BF79-3EC319F9CF08}"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641641860"/>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s-E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s-E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1E96A00D-B730-4FF4-B05C-AE51BCC9A728}"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349277420"/>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487CF7C-867E-4A50-9B32-ACB8DFDF0F8D}"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975916239"/>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601A230-CA2B-485B-92A5-F7A910E1AD63}"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366047684"/>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21D42EB-2B50-4321-A7C2-682035B0FA9C}"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808185676"/>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0F59567-3870-40AA-8974-67B3F4639626}"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403598834"/>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3070C57-AD24-47FA-BE13-177492EC422B}"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993268199"/>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510B4AB-7ADB-4886-A934-DC1E002B873D}"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231283830"/>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7CCBE08-3E69-42B8-9C87-BFEC9D75C256}"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4223551681"/>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0415912-8AED-451F-BF79-3EC319F9CF08}"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176778772"/>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s-E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s-E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36902E18-A062-4DF1-A101-41B6A196D63D}"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126203668"/>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s-E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s-E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36902E18-A062-4DF1-A101-41B6A196D63D}"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669318294"/>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s-E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s-E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9FC339E0-B710-484D-9DF4-06583109FD09}"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936120003"/>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s-E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s-E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1E96A00D-B730-4FF4-B05C-AE51BCC9A728}"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011806289"/>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487CF7C-867E-4A50-9B32-ACB8DFDF0F8D}"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890936167"/>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601A230-CA2B-485B-92A5-F7A910E1AD63}"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83753451"/>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21D42EB-2B50-4321-A7C2-682035B0FA9C}"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726236837"/>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0F59567-3870-40AA-8974-67B3F4639626}"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677263807"/>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3070C57-AD24-47FA-BE13-177492EC422B}"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051444816"/>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510B4AB-7ADB-4886-A934-DC1E002B873D}"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790194073"/>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7CCBE08-3E69-42B8-9C87-BFEC9D75C256}"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953192171"/>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0415912-8AED-451F-BF79-3EC319F9CF08}"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470702784"/>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s-E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s-E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9FC339E0-B710-484D-9DF4-06583109FD09}"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969876826"/>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s-E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s-E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36902E18-A062-4DF1-A101-41B6A196D63D}"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500886874"/>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s-E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s-E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9FC339E0-B710-484D-9DF4-06583109FD09}"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780688977"/>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s-E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s-E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1E96A00D-B730-4FF4-B05C-AE51BCC9A728}"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039211619"/>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487CF7C-867E-4A50-9B32-ACB8DFDF0F8D}"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343480575"/>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601A230-CA2B-485B-92A5-F7A910E1AD63}"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579658954"/>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21D42EB-2B50-4321-A7C2-682035B0FA9C}"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507702963"/>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0F59567-3870-40AA-8974-67B3F4639626}"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75509578"/>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3070C57-AD24-47FA-BE13-177492EC422B}"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789644293"/>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510B4AB-7ADB-4886-A934-DC1E002B873D}"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928640206"/>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7CCBE08-3E69-42B8-9C87-BFEC9D75C256}"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621940680"/>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s-E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s-E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1E96A00D-B730-4FF4-B05C-AE51BCC9A728}"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53442597"/>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0415912-8AED-451F-BF79-3EC319F9CF08}"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768017420"/>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s-E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s-E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36902E18-A062-4DF1-A101-41B6A196D63D}"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519132558"/>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s-E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s-E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9FC339E0-B710-484D-9DF4-06583109FD09}"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989483162"/>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s-E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s-E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1E96A00D-B730-4FF4-B05C-AE51BCC9A728}"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844917936"/>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487CF7C-867E-4A50-9B32-ACB8DFDF0F8D}"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265263933"/>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601A230-CA2B-485B-92A5-F7A910E1AD63}"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51879546"/>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21D42EB-2B50-4321-A7C2-682035B0FA9C}"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60415285"/>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0F59567-3870-40AA-8974-67B3F4639626}"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574585247"/>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3070C57-AD24-47FA-BE13-177492EC422B}"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802059268"/>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510B4AB-7ADB-4886-A934-DC1E002B873D}"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4056108141"/>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487CF7C-867E-4A50-9B32-ACB8DFDF0F8D}"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088227343"/>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7CCBE08-3E69-42B8-9C87-BFEC9D75C256}"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905772584"/>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0415912-8AED-451F-BF79-3EC319F9CF08}"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918872505"/>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s-E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s-E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36902E18-A062-4DF1-A101-41B6A196D63D}"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4077080344"/>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s-E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s-E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9FC339E0-B710-484D-9DF4-06583109FD09}"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203750253"/>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s-E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s-E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1E96A00D-B730-4FF4-B05C-AE51BCC9A728}"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811195127"/>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487CF7C-867E-4A50-9B32-ACB8DFDF0F8D}"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491773222"/>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601A230-CA2B-485B-92A5-F7A910E1AD63}"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78705247"/>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21D42EB-2B50-4321-A7C2-682035B0FA9C}"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622652859"/>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0F59567-3870-40AA-8974-67B3F4639626}"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975646316"/>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3070C57-AD24-47FA-BE13-177492EC422B}"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862766832"/>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9510B4AB-7ADB-4886-A934-DC1E002B873D}" type="slidenum">
              <a:rPr lang="es-ES"/>
              <a:pPr/>
              <a:t>‹#›</a:t>
            </a:fld>
            <a:endParaRPr lang="es-ES"/>
          </a:p>
        </p:txBody>
      </p:sp>
    </p:spTree>
    <p:extLst>
      <p:ext uri="{BB962C8B-B14F-4D97-AF65-F5344CB8AC3E}">
        <p14:creationId xmlns:p14="http://schemas.microsoft.com/office/powerpoint/2010/main" val="2303892291"/>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601A230-CA2B-485B-92A5-F7A910E1AD63}"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094109210"/>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510B4AB-7ADB-4886-A934-DC1E002B873D}"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170333793"/>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7CCBE08-3E69-42B8-9C87-BFEC9D75C256}"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786280082"/>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0415912-8AED-451F-BF79-3EC319F9CF08}"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944932904"/>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s-E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s-E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36902E18-A062-4DF1-A101-41B6A196D63D}"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813553765"/>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s-E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s-E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9FC339E0-B710-484D-9DF4-06583109FD09}"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661054399"/>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s-E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s-E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1E96A00D-B730-4FF4-B05C-AE51BCC9A728}"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647352872"/>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487CF7C-867E-4A50-9B32-ACB8DFDF0F8D}"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758846818"/>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601A230-CA2B-485B-92A5-F7A910E1AD63}"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95755586"/>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21D42EB-2B50-4321-A7C2-682035B0FA9C}"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4102044431"/>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0F59567-3870-40AA-8974-67B3F4639626}"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751853080"/>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21D42EB-2B50-4321-A7C2-682035B0FA9C}"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640086130"/>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3070C57-AD24-47FA-BE13-177492EC422B}"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575332042"/>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510B4AB-7ADB-4886-A934-DC1E002B873D}"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700999334"/>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7CCBE08-3E69-42B8-9C87-BFEC9D75C256}"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857785911"/>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0415912-8AED-451F-BF79-3EC319F9CF08}"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766599743"/>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s-E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s-E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36902E18-A062-4DF1-A101-41B6A196D63D}"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547619182"/>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s-E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s-E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9FC339E0-B710-484D-9DF4-06583109FD09}"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968579284"/>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s-E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s-E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1E96A00D-B730-4FF4-B05C-AE51BCC9A728}"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596103491"/>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487CF7C-867E-4A50-9B32-ACB8DFDF0F8D}"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980703215"/>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601A230-CA2B-485B-92A5-F7A910E1AD63}"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246964198"/>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21D42EB-2B50-4321-A7C2-682035B0FA9C}"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796527500"/>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0F59567-3870-40AA-8974-67B3F4639626}"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761737308"/>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0F59567-3870-40AA-8974-67B3F4639626}"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31743265"/>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3070C57-AD24-47FA-BE13-177492EC422B}"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731789327"/>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510B4AB-7ADB-4886-A934-DC1E002B873D}"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580519838"/>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7CCBE08-3E69-42B8-9C87-BFEC9D75C256}"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270936754"/>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0415912-8AED-451F-BF79-3EC319F9CF08}"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872336510"/>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s-E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s-E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36902E18-A062-4DF1-A101-41B6A196D63D}"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840835145"/>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s-E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s-E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9FC339E0-B710-484D-9DF4-06583109FD09}"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94109566"/>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s-E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s-E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1E96A00D-B730-4FF4-B05C-AE51BCC9A728}"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76651709"/>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487CF7C-867E-4A50-9B32-ACB8DFDF0F8D}"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987303839"/>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601A230-CA2B-485B-92A5-F7A910E1AD63}"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913069654"/>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3070C57-AD24-47FA-BE13-177492EC422B}"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804402338"/>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21D42EB-2B50-4321-A7C2-682035B0FA9C}"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882974771"/>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0F59567-3870-40AA-8974-67B3F4639626}"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007945349"/>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3070C57-AD24-47FA-BE13-177492EC422B}"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392813758"/>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510B4AB-7ADB-4886-A934-DC1E002B873D}"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748693105"/>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2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7CCBE08-3E69-42B8-9C87-BFEC9D75C256}"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239040662"/>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0415912-8AED-451F-BF79-3EC319F9CF08}"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23098261"/>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s-E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s-E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36902E18-A062-4DF1-A101-41B6A196D63D}"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848302937"/>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s-E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s-E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9FC339E0-B710-484D-9DF4-06583109FD09}"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466914451"/>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s-E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s-E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1E96A00D-B730-4FF4-B05C-AE51BCC9A728}"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4251569930"/>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2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487CF7C-867E-4A50-9B32-ACB8DFDF0F8D}"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764570760"/>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510B4AB-7ADB-4886-A934-DC1E002B873D}"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495622762"/>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2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601A230-CA2B-485B-92A5-F7A910E1AD63}"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993070820"/>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21D42EB-2B50-4321-A7C2-682035B0FA9C}"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726250506"/>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0F59567-3870-40AA-8974-67B3F4639626}"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685200116"/>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7CCBE08-3E69-42B8-9C87-BFEC9D75C256}"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176155720"/>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0415912-8AED-451F-BF79-3EC319F9CF08}"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035073509"/>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s-E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s-E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36902E18-A062-4DF1-A101-41B6A196D63D}"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06774926"/>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s-E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s-E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9FC339E0-B710-484D-9DF4-06583109FD09}"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931710249"/>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s-E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s-E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1E96A00D-B730-4FF4-B05C-AE51BCC9A728}"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708411305"/>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B7CCBE08-3E69-42B8-9C87-BFEC9D75C256}" type="slidenum">
              <a:rPr lang="es-ES"/>
              <a:pPr/>
              <a:t>‹#›</a:t>
            </a:fld>
            <a:endParaRPr lang="es-ES"/>
          </a:p>
        </p:txBody>
      </p:sp>
    </p:spTree>
    <p:extLst>
      <p:ext uri="{BB962C8B-B14F-4D97-AF65-F5344CB8AC3E}">
        <p14:creationId xmlns:p14="http://schemas.microsoft.com/office/powerpoint/2010/main" val="2423377735"/>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487CF7C-867E-4A50-9B32-ACB8DFDF0F8D}"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828182274"/>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601A230-CA2B-485B-92A5-F7A910E1AD63}"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178647068"/>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21D42EB-2B50-4321-A7C2-682035B0FA9C}"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118025829"/>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0F59567-3870-40AA-8974-67B3F4639626}"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74237017"/>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3070C57-AD24-47FA-BE13-177492EC422B}"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89877562"/>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510B4AB-7ADB-4886-A934-DC1E002B873D}"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465302538"/>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7CCBE08-3E69-42B8-9C87-BFEC9D75C256}"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4122407387"/>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0415912-8AED-451F-BF79-3EC319F9CF08}"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296225926"/>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s-E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s-E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36902E18-A062-4DF1-A101-41B6A196D63D}"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054947852"/>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s-E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s-E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9FC339E0-B710-484D-9DF4-06583109FD09}"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213475247"/>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s-ES"/>
          </a:p>
        </p:txBody>
      </p:sp>
      <p:sp>
        <p:nvSpPr>
          <p:cNvPr id="6" name="Footer Placeholder 5"/>
          <p:cNvSpPr>
            <a:spLocks noGrp="1"/>
          </p:cNvSpPr>
          <p:nvPr>
            <p:ph type="ftr" sz="quarter" idx="11"/>
          </p:nvPr>
        </p:nvSpPr>
        <p:spPr/>
        <p:txBody>
          <a:bodyPr/>
          <a:lstStyle>
            <a:lvl1pPr>
              <a:defRPr/>
            </a:lvl1pPr>
          </a:lstStyle>
          <a:p>
            <a:endParaRPr lang="es-ES"/>
          </a:p>
        </p:txBody>
      </p:sp>
      <p:sp>
        <p:nvSpPr>
          <p:cNvPr id="7" name="Slide Number Placeholder 6"/>
          <p:cNvSpPr>
            <a:spLocks noGrp="1"/>
          </p:cNvSpPr>
          <p:nvPr>
            <p:ph type="sldNum" sz="quarter" idx="12"/>
          </p:nvPr>
        </p:nvSpPr>
        <p:spPr/>
        <p:txBody>
          <a:bodyPr/>
          <a:lstStyle>
            <a:lvl1pPr>
              <a:defRPr/>
            </a:lvl1pPr>
          </a:lstStyle>
          <a:p>
            <a:fld id="{00415912-8AED-451F-BF79-3EC319F9CF08}" type="slidenum">
              <a:rPr lang="es-ES"/>
              <a:pPr/>
              <a:t>‹#›</a:t>
            </a:fld>
            <a:endParaRPr lang="es-ES"/>
          </a:p>
        </p:txBody>
      </p:sp>
    </p:spTree>
    <p:extLst>
      <p:ext uri="{BB962C8B-B14F-4D97-AF65-F5344CB8AC3E}">
        <p14:creationId xmlns:p14="http://schemas.microsoft.com/office/powerpoint/2010/main" val="93071247"/>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s-E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s-E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1E96A00D-B730-4FF4-B05C-AE51BCC9A728}"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267045005"/>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487CF7C-867E-4A50-9B32-ACB8DFDF0F8D}"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383959474"/>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601A230-CA2B-485B-92A5-F7A910E1AD63}"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762437860"/>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21D42EB-2B50-4321-A7C2-682035B0FA9C}"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994126657"/>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0F59567-3870-40AA-8974-67B3F4639626}"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737643184"/>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3070C57-AD24-47FA-BE13-177492EC422B}"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026127063"/>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510B4AB-7ADB-4886-A934-DC1E002B873D}"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80024085"/>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7CCBE08-3E69-42B8-9C87-BFEC9D75C256}"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946728487"/>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0415912-8AED-451F-BF79-3EC319F9CF08}"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484793562"/>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s-E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s-E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36902E18-A062-4DF1-A101-41B6A196D63D}"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322754062"/>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s-ES"/>
          </a:p>
        </p:txBody>
      </p:sp>
      <p:sp>
        <p:nvSpPr>
          <p:cNvPr id="8" name="Footer Placeholder 7"/>
          <p:cNvSpPr>
            <a:spLocks noGrp="1"/>
          </p:cNvSpPr>
          <p:nvPr>
            <p:ph type="ftr" sz="quarter" idx="11"/>
          </p:nvPr>
        </p:nvSpPr>
        <p:spPr/>
        <p:txBody>
          <a:bodyPr/>
          <a:lstStyle>
            <a:lvl1pPr>
              <a:defRPr/>
            </a:lvl1pPr>
          </a:lstStyle>
          <a:p>
            <a:endParaRPr lang="es-ES"/>
          </a:p>
        </p:txBody>
      </p:sp>
      <p:sp>
        <p:nvSpPr>
          <p:cNvPr id="9" name="Slide Number Placeholder 8"/>
          <p:cNvSpPr>
            <a:spLocks noGrp="1"/>
          </p:cNvSpPr>
          <p:nvPr>
            <p:ph type="sldNum" sz="quarter" idx="12"/>
          </p:nvPr>
        </p:nvSpPr>
        <p:spPr/>
        <p:txBody>
          <a:bodyPr/>
          <a:lstStyle>
            <a:lvl1pPr>
              <a:defRPr/>
            </a:lvl1pPr>
          </a:lstStyle>
          <a:p>
            <a:fld id="{36902E18-A062-4DF1-A101-41B6A196D63D}" type="slidenum">
              <a:rPr lang="es-ES"/>
              <a:pPr/>
              <a:t>‹#›</a:t>
            </a:fld>
            <a:endParaRPr lang="es-ES"/>
          </a:p>
        </p:txBody>
      </p:sp>
    </p:spTree>
    <p:extLst>
      <p:ext uri="{BB962C8B-B14F-4D97-AF65-F5344CB8AC3E}">
        <p14:creationId xmlns:p14="http://schemas.microsoft.com/office/powerpoint/2010/main" val="3552731070"/>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s-E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s-E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9FC339E0-B710-484D-9DF4-06583109FD09}"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036207092"/>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s-E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s-E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1E96A00D-B730-4FF4-B05C-AE51BCC9A728}"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859262733"/>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487CF7C-867E-4A50-9B32-ACB8DFDF0F8D}"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50886398"/>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601A230-CA2B-485B-92A5-F7A910E1AD63}"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645778349"/>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21D42EB-2B50-4321-A7C2-682035B0FA9C}"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902160466"/>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0F59567-3870-40AA-8974-67B3F4639626}"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994050829"/>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3070C57-AD24-47FA-BE13-177492EC422B}"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80112447"/>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510B4AB-7ADB-4886-A934-DC1E002B873D}"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179805837"/>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7CCBE08-3E69-42B8-9C87-BFEC9D75C256}"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898771873"/>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0415912-8AED-451F-BF79-3EC319F9CF08}"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751258101"/>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s-ES"/>
          </a:p>
        </p:txBody>
      </p:sp>
      <p:sp>
        <p:nvSpPr>
          <p:cNvPr id="4" name="Footer Placeholder 3"/>
          <p:cNvSpPr>
            <a:spLocks noGrp="1"/>
          </p:cNvSpPr>
          <p:nvPr>
            <p:ph type="ftr" sz="quarter" idx="11"/>
          </p:nvPr>
        </p:nvSpPr>
        <p:spPr/>
        <p:txBody>
          <a:bodyPr/>
          <a:lstStyle>
            <a:lvl1pPr>
              <a:defRPr/>
            </a:lvl1pPr>
          </a:lstStyle>
          <a:p>
            <a:endParaRPr lang="es-ES"/>
          </a:p>
        </p:txBody>
      </p:sp>
      <p:sp>
        <p:nvSpPr>
          <p:cNvPr id="5" name="Slide Number Placeholder 4"/>
          <p:cNvSpPr>
            <a:spLocks noGrp="1"/>
          </p:cNvSpPr>
          <p:nvPr>
            <p:ph type="sldNum" sz="quarter" idx="12"/>
          </p:nvPr>
        </p:nvSpPr>
        <p:spPr/>
        <p:txBody>
          <a:bodyPr/>
          <a:lstStyle>
            <a:lvl1pPr>
              <a:defRPr/>
            </a:lvl1pPr>
          </a:lstStyle>
          <a:p>
            <a:fld id="{9FC339E0-B710-484D-9DF4-06583109FD09}" type="slidenum">
              <a:rPr lang="es-ES"/>
              <a:pPr/>
              <a:t>‹#›</a:t>
            </a:fld>
            <a:endParaRPr lang="es-ES"/>
          </a:p>
        </p:txBody>
      </p:sp>
    </p:spTree>
    <p:extLst>
      <p:ext uri="{BB962C8B-B14F-4D97-AF65-F5344CB8AC3E}">
        <p14:creationId xmlns:p14="http://schemas.microsoft.com/office/powerpoint/2010/main" val="3214699019"/>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s-E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s-E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36902E18-A062-4DF1-A101-41B6A196D63D}"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254482188"/>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s-E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s-E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9FC339E0-B710-484D-9DF4-06583109FD09}"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102505141"/>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s-E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s-E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1E96A00D-B730-4FF4-B05C-AE51BCC9A728}"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4065445"/>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487CF7C-867E-4A50-9B32-ACB8DFDF0F8D}"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624133722"/>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601A230-CA2B-485B-92A5-F7A910E1AD63}"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732452074"/>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21D42EB-2B50-4321-A7C2-682035B0FA9C}"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132656402"/>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0F59567-3870-40AA-8974-67B3F4639626}"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725723598"/>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3070C57-AD24-47FA-BE13-177492EC422B}"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221734175"/>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510B4AB-7ADB-4886-A934-DC1E002B873D}"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409986780"/>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7CCBE08-3E69-42B8-9C87-BFEC9D75C256}"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64726606"/>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s-ES"/>
          </a:p>
        </p:txBody>
      </p:sp>
      <p:sp>
        <p:nvSpPr>
          <p:cNvPr id="3" name="Footer Placeholder 2"/>
          <p:cNvSpPr>
            <a:spLocks noGrp="1"/>
          </p:cNvSpPr>
          <p:nvPr>
            <p:ph type="ftr" sz="quarter" idx="11"/>
          </p:nvPr>
        </p:nvSpPr>
        <p:spPr/>
        <p:txBody>
          <a:bodyPr/>
          <a:lstStyle>
            <a:lvl1pPr>
              <a:defRPr/>
            </a:lvl1pPr>
          </a:lstStyle>
          <a:p>
            <a:endParaRPr lang="es-ES"/>
          </a:p>
        </p:txBody>
      </p:sp>
      <p:sp>
        <p:nvSpPr>
          <p:cNvPr id="4" name="Slide Number Placeholder 3"/>
          <p:cNvSpPr>
            <a:spLocks noGrp="1"/>
          </p:cNvSpPr>
          <p:nvPr>
            <p:ph type="sldNum" sz="quarter" idx="12"/>
          </p:nvPr>
        </p:nvSpPr>
        <p:spPr/>
        <p:txBody>
          <a:bodyPr/>
          <a:lstStyle>
            <a:lvl1pPr>
              <a:defRPr/>
            </a:lvl1pPr>
          </a:lstStyle>
          <a:p>
            <a:fld id="{1E96A00D-B730-4FF4-B05C-AE51BCC9A728}" type="slidenum">
              <a:rPr lang="es-ES"/>
              <a:pPr/>
              <a:t>‹#›</a:t>
            </a:fld>
            <a:endParaRPr lang="es-ES"/>
          </a:p>
        </p:txBody>
      </p:sp>
    </p:spTree>
    <p:extLst>
      <p:ext uri="{BB962C8B-B14F-4D97-AF65-F5344CB8AC3E}">
        <p14:creationId xmlns:p14="http://schemas.microsoft.com/office/powerpoint/2010/main" val="550127472"/>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0415912-8AED-451F-BF79-3EC319F9CF08}"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319573005"/>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s-E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s-E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36902E18-A062-4DF1-A101-41B6A196D63D}"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98844003"/>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s-E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s-E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9FC339E0-B710-484D-9DF4-06583109FD09}"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94023541"/>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s-E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s-E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1E96A00D-B730-4FF4-B05C-AE51BCC9A728}"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816016050"/>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487CF7C-867E-4A50-9B32-ACB8DFDF0F8D}"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417466147"/>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601A230-CA2B-485B-92A5-F7A910E1AD63}"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371517034"/>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21D42EB-2B50-4321-A7C2-682035B0FA9C}"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91819769"/>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0F59567-3870-40AA-8974-67B3F4639626}"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155032364"/>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3070C57-AD24-47FA-BE13-177492EC422B}"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053218349"/>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510B4AB-7ADB-4886-A934-DC1E002B873D}"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817091064"/>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s-ES"/>
          </a:p>
        </p:txBody>
      </p:sp>
      <p:sp>
        <p:nvSpPr>
          <p:cNvPr id="6" name="Footer Placeholder 5"/>
          <p:cNvSpPr>
            <a:spLocks noGrp="1"/>
          </p:cNvSpPr>
          <p:nvPr>
            <p:ph type="ftr" sz="quarter" idx="11"/>
          </p:nvPr>
        </p:nvSpPr>
        <p:spPr/>
        <p:txBody>
          <a:bodyPr/>
          <a:lstStyle>
            <a:lvl1pPr>
              <a:defRPr/>
            </a:lvl1pPr>
          </a:lstStyle>
          <a:p>
            <a:endParaRPr lang="es-ES"/>
          </a:p>
        </p:txBody>
      </p:sp>
      <p:sp>
        <p:nvSpPr>
          <p:cNvPr id="7" name="Slide Number Placeholder 6"/>
          <p:cNvSpPr>
            <a:spLocks noGrp="1"/>
          </p:cNvSpPr>
          <p:nvPr>
            <p:ph type="sldNum" sz="quarter" idx="12"/>
          </p:nvPr>
        </p:nvSpPr>
        <p:spPr/>
        <p:txBody>
          <a:bodyPr/>
          <a:lstStyle>
            <a:lvl1pPr>
              <a:defRPr/>
            </a:lvl1pPr>
          </a:lstStyle>
          <a:p>
            <a:fld id="{4487CF7C-867E-4A50-9B32-ACB8DFDF0F8D}" type="slidenum">
              <a:rPr lang="es-ES"/>
              <a:pPr/>
              <a:t>‹#›</a:t>
            </a:fld>
            <a:endParaRPr lang="es-ES"/>
          </a:p>
        </p:txBody>
      </p:sp>
    </p:spTree>
    <p:extLst>
      <p:ext uri="{BB962C8B-B14F-4D97-AF65-F5344CB8AC3E}">
        <p14:creationId xmlns:p14="http://schemas.microsoft.com/office/powerpoint/2010/main" val="3413298808"/>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7CCBE08-3E69-42B8-9C87-BFEC9D75C256}"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4071659458"/>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0415912-8AED-451F-BF79-3EC319F9CF08}"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537064150"/>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s-E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s-E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36902E18-A062-4DF1-A101-41B6A196D63D}"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291541935"/>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s-E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s-E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9FC339E0-B710-484D-9DF4-06583109FD09}"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916840730"/>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s-E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s-E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1E96A00D-B730-4FF4-B05C-AE51BCC9A728}"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436534451"/>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487CF7C-867E-4A50-9B32-ACB8DFDF0F8D}"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873628267"/>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601A230-CA2B-485B-92A5-F7A910E1AD63}"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401419141"/>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21D42EB-2B50-4321-A7C2-682035B0FA9C}"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109215409"/>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0F59567-3870-40AA-8974-67B3F4639626}"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343795558"/>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3070C57-AD24-47FA-BE13-177492EC422B}"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866989040"/>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s-ES"/>
          </a:p>
        </p:txBody>
      </p:sp>
      <p:sp>
        <p:nvSpPr>
          <p:cNvPr id="6" name="Footer Placeholder 5"/>
          <p:cNvSpPr>
            <a:spLocks noGrp="1"/>
          </p:cNvSpPr>
          <p:nvPr>
            <p:ph type="ftr" sz="quarter" idx="11"/>
          </p:nvPr>
        </p:nvSpPr>
        <p:spPr/>
        <p:txBody>
          <a:bodyPr/>
          <a:lstStyle>
            <a:lvl1pPr>
              <a:defRPr/>
            </a:lvl1pPr>
          </a:lstStyle>
          <a:p>
            <a:endParaRPr lang="es-ES"/>
          </a:p>
        </p:txBody>
      </p:sp>
      <p:sp>
        <p:nvSpPr>
          <p:cNvPr id="7" name="Slide Number Placeholder 6"/>
          <p:cNvSpPr>
            <a:spLocks noGrp="1"/>
          </p:cNvSpPr>
          <p:nvPr>
            <p:ph type="sldNum" sz="quarter" idx="12"/>
          </p:nvPr>
        </p:nvSpPr>
        <p:spPr/>
        <p:txBody>
          <a:bodyPr/>
          <a:lstStyle>
            <a:lvl1pPr>
              <a:defRPr/>
            </a:lvl1pPr>
          </a:lstStyle>
          <a:p>
            <a:fld id="{8601A230-CA2B-485B-92A5-F7A910E1AD63}" type="slidenum">
              <a:rPr lang="es-ES"/>
              <a:pPr/>
              <a:t>‹#›</a:t>
            </a:fld>
            <a:endParaRPr lang="es-ES"/>
          </a:p>
        </p:txBody>
      </p:sp>
    </p:spTree>
    <p:extLst>
      <p:ext uri="{BB962C8B-B14F-4D97-AF65-F5344CB8AC3E}">
        <p14:creationId xmlns:p14="http://schemas.microsoft.com/office/powerpoint/2010/main" val="4193149652"/>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510B4AB-7ADB-4886-A934-DC1E002B873D}"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03936624"/>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7CCBE08-3E69-42B8-9C87-BFEC9D75C256}"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443165047"/>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0415912-8AED-451F-BF79-3EC319F9CF08}"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734552096"/>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s-E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s-E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36902E18-A062-4DF1-A101-41B6A196D63D}"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753470763"/>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s-E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s-E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9FC339E0-B710-484D-9DF4-06583109FD09}"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786492121"/>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s-E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s-E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1E96A00D-B730-4FF4-B05C-AE51BCC9A728}"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061618794"/>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487CF7C-867E-4A50-9B32-ACB8DFDF0F8D}"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676486903"/>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601A230-CA2B-485B-92A5-F7A910E1AD63}"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605364338"/>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21D42EB-2B50-4321-A7C2-682035B0FA9C}"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411391974"/>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0F59567-3870-40AA-8974-67B3F4639626}"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364479373"/>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jpe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jpe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1.jpe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1.jpe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image" Target="../media/image1.jpeg"/><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13" Type="http://schemas.openxmlformats.org/officeDocument/2006/relationships/image" Target="../media/image1.jpeg"/><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13" Type="http://schemas.openxmlformats.org/officeDocument/2006/relationships/image" Target="../media/image1.jpeg"/><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13" Type="http://schemas.openxmlformats.org/officeDocument/2006/relationships/image" Target="../media/image1.jpeg"/><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13" Type="http://schemas.openxmlformats.org/officeDocument/2006/relationships/image" Target="../media/image1.jpeg"/><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13" Type="http://schemas.openxmlformats.org/officeDocument/2006/relationships/image" Target="../media/image1.jpeg"/><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8.xml"/><Relationship Id="rId13" Type="http://schemas.openxmlformats.org/officeDocument/2006/relationships/image" Target="../media/image1.jpeg"/><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theme" Target="../theme/theme21.xml"/><Relationship Id="rId2" Type="http://schemas.openxmlformats.org/officeDocument/2006/relationships/slideLayout" Target="../slideLayouts/slideLayout222.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9.xml"/><Relationship Id="rId13" Type="http://schemas.openxmlformats.org/officeDocument/2006/relationships/image" Target="../media/image1.jpeg"/><Relationship Id="rId3" Type="http://schemas.openxmlformats.org/officeDocument/2006/relationships/slideLayout" Target="../slideLayouts/slideLayout234.xml"/><Relationship Id="rId7" Type="http://schemas.openxmlformats.org/officeDocument/2006/relationships/slideLayout" Target="../slideLayouts/slideLayout238.xml"/><Relationship Id="rId12" Type="http://schemas.openxmlformats.org/officeDocument/2006/relationships/theme" Target="../theme/theme22.xml"/><Relationship Id="rId2" Type="http://schemas.openxmlformats.org/officeDocument/2006/relationships/slideLayout" Target="../slideLayouts/slideLayout233.xml"/><Relationship Id="rId1" Type="http://schemas.openxmlformats.org/officeDocument/2006/relationships/slideLayout" Target="../slideLayouts/slideLayout232.xml"/><Relationship Id="rId6" Type="http://schemas.openxmlformats.org/officeDocument/2006/relationships/slideLayout" Target="../slideLayouts/slideLayout237.xml"/><Relationship Id="rId11" Type="http://schemas.openxmlformats.org/officeDocument/2006/relationships/slideLayout" Target="../slideLayouts/slideLayout242.xml"/><Relationship Id="rId5" Type="http://schemas.openxmlformats.org/officeDocument/2006/relationships/slideLayout" Target="../slideLayouts/slideLayout236.xml"/><Relationship Id="rId10" Type="http://schemas.openxmlformats.org/officeDocument/2006/relationships/slideLayout" Target="../slideLayouts/slideLayout241.xml"/><Relationship Id="rId4" Type="http://schemas.openxmlformats.org/officeDocument/2006/relationships/slideLayout" Target="../slideLayouts/slideLayout235.xml"/><Relationship Id="rId9" Type="http://schemas.openxmlformats.org/officeDocument/2006/relationships/slideLayout" Target="../slideLayouts/slideLayout24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s-E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s-E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FDB446DB-F00C-4AA7-A9EA-D52B9345ACD8}" type="slidenum">
              <a:rPr lang="es-ES"/>
              <a:pPr/>
              <a:t>‹#›</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s-E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s-E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FDB446DB-F00C-4AA7-A9EA-D52B9345ACD8}"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4048617597"/>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s-E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s-E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FDB446DB-F00C-4AA7-A9EA-D52B9345ACD8}"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330163232"/>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s-E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s-E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FDB446DB-F00C-4AA7-A9EA-D52B9345ACD8}"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418167465"/>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s-E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s-E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FDB446DB-F00C-4AA7-A9EA-D52B9345ACD8}"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570896513"/>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s-E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s-E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FDB446DB-F00C-4AA7-A9EA-D52B9345ACD8}"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131643993"/>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s-E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s-E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FDB446DB-F00C-4AA7-A9EA-D52B9345ACD8}"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779397154"/>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s-E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s-E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FDB446DB-F00C-4AA7-A9EA-D52B9345ACD8}"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63162266"/>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s-E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s-E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FDB446DB-F00C-4AA7-A9EA-D52B9345ACD8}"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152174740"/>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s-E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s-E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FDB446DB-F00C-4AA7-A9EA-D52B9345ACD8}"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552402565"/>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s-E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s-E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FDB446DB-F00C-4AA7-A9EA-D52B9345ACD8}"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163299407"/>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s-E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s-E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FDB446DB-F00C-4AA7-A9EA-D52B9345ACD8}"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3186847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s-E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s-E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FDB446DB-F00C-4AA7-A9EA-D52B9345ACD8}"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730454011"/>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s-E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s-E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FDB446DB-F00C-4AA7-A9EA-D52B9345ACD8}"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149527463"/>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s-E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s-E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FDB446DB-F00C-4AA7-A9EA-D52B9345ACD8}"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846711011"/>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s-E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s-E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FDB446DB-F00C-4AA7-A9EA-D52B9345ACD8}"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39433405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s-E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s-E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FDB446DB-F00C-4AA7-A9EA-D52B9345ACD8}"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51059197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s-E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s-E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FDB446DB-F00C-4AA7-A9EA-D52B9345ACD8}"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405353318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s-E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s-E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FDB446DB-F00C-4AA7-A9EA-D52B9345ACD8}"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68236214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s-E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s-E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FDB446DB-F00C-4AA7-A9EA-D52B9345ACD8}"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79506134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s-E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s-E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FDB446DB-F00C-4AA7-A9EA-D52B9345ACD8}"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498631931"/>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s-E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s-E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FDB446DB-F00C-4AA7-A9EA-D52B9345ACD8}"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003374122"/>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8.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9.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0.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00.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7.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9.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11.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33.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44.xml"/></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hyperlink" Target="https://www.youtube.com/watch?v=ynDus_RvuJs"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11.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56.xml"/></Relationships>
</file>

<file path=ppt/slides/_rels/slide3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188.xml"/></Relationships>
</file>

<file path=ppt/slides/_rels/slide3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67.xml"/></Relationships>
</file>

<file path=ppt/slides/_rels/slide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78.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21.xml"/></Relationships>
</file>

<file path=ppt/slides/_rels/slide4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hyperlink" Target="https://www.youtube.com/watch?v=_5BGCjkU2J0" TargetMode="External"/><Relationship Id="rId4" Type="http://schemas.openxmlformats.org/officeDocument/2006/relationships/hyperlink" Target="https://www.youtube.com/watch?v=eNVTb9oyyNM"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3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33.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14.emf"/></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9" name="Picture 11" descr="http://www.operationworld.org/files/ow/maps/lginset/cuba-LMAP-m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67544"/>
            <a:ext cx="9191625" cy="920115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27360" y="4293096"/>
            <a:ext cx="8736904" cy="2188543"/>
          </a:xfrm>
          <a:solidFill>
            <a:schemeClr val="bg1">
              <a:alpha val="93000"/>
            </a:schemeClr>
          </a:solidFill>
          <a:ln>
            <a:solidFill>
              <a:schemeClr val="tx1"/>
            </a:solidFill>
          </a:ln>
        </p:spPr>
        <p:txBody>
          <a:bodyPr/>
          <a:lstStyle/>
          <a:p>
            <a:r>
              <a:rPr lang="en-US" sz="4000" dirty="0"/>
              <a:t>Write what you already know about Cuba. Include the government, economy, freedoms, etc.</a:t>
            </a:r>
          </a:p>
        </p:txBody>
      </p:sp>
      <p:sp>
        <p:nvSpPr>
          <p:cNvPr id="3" name="AutoShape 2" descr="http://www.clker.com/cliparts/i/P/b/P/j/P/cuba.sv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http://www.clker.com/cliparts/i/P/b/P/j/P/cuba.sv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7" descr="http://www.clker.com/cliparts/i/P/b/P/j/P/cuba.sv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39857424"/>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a:xfrm>
            <a:off x="323528" y="260648"/>
            <a:ext cx="8496944" cy="1872208"/>
          </a:xfrm>
        </p:spPr>
        <p:txBody>
          <a:bodyPr/>
          <a:lstStyle/>
          <a:p>
            <a:r>
              <a:rPr lang="en-US" b="1" dirty="0">
                <a:solidFill>
                  <a:schemeClr val="tx1"/>
                </a:solidFill>
              </a:rPr>
              <a:t>By the late 19</a:t>
            </a:r>
            <a:r>
              <a:rPr lang="en-US" b="1" baseline="30000" dirty="0">
                <a:solidFill>
                  <a:schemeClr val="tx1"/>
                </a:solidFill>
              </a:rPr>
              <a:t>th</a:t>
            </a:r>
            <a:r>
              <a:rPr lang="en-US" b="1" dirty="0">
                <a:solidFill>
                  <a:schemeClr val="tx1"/>
                </a:solidFill>
              </a:rPr>
              <a:t> century, there were only two Spanish colonies left in the Americas.</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420888"/>
            <a:ext cx="8051800" cy="403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5" name="Group 14"/>
          <p:cNvGrpSpPr/>
          <p:nvPr/>
        </p:nvGrpSpPr>
        <p:grpSpPr>
          <a:xfrm>
            <a:off x="1996356" y="3604087"/>
            <a:ext cx="1370488" cy="527848"/>
            <a:chOff x="1996356" y="3604087"/>
            <a:chExt cx="1370488" cy="527848"/>
          </a:xfrm>
        </p:grpSpPr>
        <p:grpSp>
          <p:nvGrpSpPr>
            <p:cNvPr id="14" name="Group 13"/>
            <p:cNvGrpSpPr/>
            <p:nvPr/>
          </p:nvGrpSpPr>
          <p:grpSpPr>
            <a:xfrm>
              <a:off x="1996356" y="3649962"/>
              <a:ext cx="1279500" cy="481973"/>
              <a:chOff x="1996356" y="3649962"/>
              <a:chExt cx="1279500" cy="481973"/>
            </a:xfrm>
          </p:grpSpPr>
          <p:sp>
            <p:nvSpPr>
              <p:cNvPr id="5" name="Rounded Rectangle 4"/>
              <p:cNvSpPr/>
              <p:nvPr/>
            </p:nvSpPr>
            <p:spPr>
              <a:xfrm>
                <a:off x="2414884" y="3649962"/>
                <a:ext cx="860972" cy="387335"/>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2"/>
              <p:cNvCxnSpPr/>
              <p:nvPr/>
            </p:nvCxnSpPr>
            <p:spPr>
              <a:xfrm flipV="1">
                <a:off x="1996356" y="3826211"/>
                <a:ext cx="405921" cy="305724"/>
              </a:xfrm>
              <a:prstGeom prst="line">
                <a:avLst/>
              </a:prstGeom>
              <a:ln w="25400">
                <a:solidFill>
                  <a:schemeClr val="tx1"/>
                </a:solidFill>
                <a:headEnd type="oval"/>
              </a:ln>
            </p:spPr>
            <p:style>
              <a:lnRef idx="1">
                <a:schemeClr val="accent1"/>
              </a:lnRef>
              <a:fillRef idx="0">
                <a:schemeClr val="accent1"/>
              </a:fillRef>
              <a:effectRef idx="0">
                <a:schemeClr val="accent1"/>
              </a:effectRef>
              <a:fontRef idx="minor">
                <a:schemeClr val="tx1"/>
              </a:fontRef>
            </p:style>
          </p:cxnSp>
        </p:grpSp>
        <p:sp>
          <p:nvSpPr>
            <p:cNvPr id="6" name="TextBox 5"/>
            <p:cNvSpPr txBox="1"/>
            <p:nvPr/>
          </p:nvSpPr>
          <p:spPr>
            <a:xfrm>
              <a:off x="2376150" y="3604087"/>
              <a:ext cx="990694" cy="461665"/>
            </a:xfrm>
            <a:prstGeom prst="rect">
              <a:avLst/>
            </a:prstGeom>
            <a:noFill/>
          </p:spPr>
          <p:txBody>
            <a:bodyPr wrap="square" rtlCol="0">
              <a:spAutoFit/>
            </a:bodyPr>
            <a:lstStyle/>
            <a:p>
              <a:r>
                <a:rPr lang="en-US" sz="2400" b="1" dirty="0"/>
                <a:t>Cuba</a:t>
              </a:r>
            </a:p>
          </p:txBody>
        </p:sp>
      </p:grpSp>
      <p:grpSp>
        <p:nvGrpSpPr>
          <p:cNvPr id="24" name="Group 23"/>
          <p:cNvGrpSpPr/>
          <p:nvPr/>
        </p:nvGrpSpPr>
        <p:grpSpPr>
          <a:xfrm>
            <a:off x="2199325" y="4122358"/>
            <a:ext cx="1449065" cy="646331"/>
            <a:chOff x="2199325" y="4122358"/>
            <a:chExt cx="1449065" cy="646331"/>
          </a:xfrm>
        </p:grpSpPr>
        <p:grpSp>
          <p:nvGrpSpPr>
            <p:cNvPr id="22" name="Group 21"/>
            <p:cNvGrpSpPr/>
            <p:nvPr/>
          </p:nvGrpSpPr>
          <p:grpSpPr>
            <a:xfrm>
              <a:off x="2199325" y="4149353"/>
              <a:ext cx="1321555" cy="575791"/>
              <a:chOff x="2199316" y="4149353"/>
              <a:chExt cx="1176290" cy="575791"/>
            </a:xfrm>
          </p:grpSpPr>
          <p:grpSp>
            <p:nvGrpSpPr>
              <p:cNvPr id="20" name="Group 19"/>
              <p:cNvGrpSpPr/>
              <p:nvPr/>
            </p:nvGrpSpPr>
            <p:grpSpPr>
              <a:xfrm>
                <a:off x="2199316" y="4149353"/>
                <a:ext cx="572484" cy="287660"/>
                <a:chOff x="2199316" y="4149353"/>
                <a:chExt cx="572484" cy="287660"/>
              </a:xfrm>
            </p:grpSpPr>
            <p:sp>
              <p:nvSpPr>
                <p:cNvPr id="16" name="Oval 15"/>
                <p:cNvSpPr/>
                <p:nvPr/>
              </p:nvSpPr>
              <p:spPr>
                <a:xfrm>
                  <a:off x="2199316" y="4149353"/>
                  <a:ext cx="176834" cy="161161"/>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2376150" y="4264770"/>
                  <a:ext cx="395650" cy="17224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 name="Rounded Rectangle 20"/>
              <p:cNvSpPr/>
              <p:nvPr/>
            </p:nvSpPr>
            <p:spPr>
              <a:xfrm>
                <a:off x="2655526" y="4149353"/>
                <a:ext cx="720080" cy="575791"/>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2605442" y="4122358"/>
              <a:ext cx="1042948" cy="646331"/>
            </a:xfrm>
            <a:prstGeom prst="rect">
              <a:avLst/>
            </a:prstGeom>
            <a:noFill/>
          </p:spPr>
          <p:txBody>
            <a:bodyPr wrap="square" rtlCol="0">
              <a:spAutoFit/>
            </a:bodyPr>
            <a:lstStyle/>
            <a:p>
              <a:pPr algn="ctr"/>
              <a:r>
                <a:rPr lang="en-US" b="1" dirty="0"/>
                <a:t>Puerto Rico</a:t>
              </a:r>
            </a:p>
          </p:txBody>
        </p:sp>
      </p:grpSp>
    </p:spTree>
    <p:extLst>
      <p:ext uri="{BB962C8B-B14F-4D97-AF65-F5344CB8AC3E}">
        <p14:creationId xmlns:p14="http://schemas.microsoft.com/office/powerpoint/2010/main" val="3515512030"/>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153602"/>
                                        </p:tgtEl>
                                        <p:attrNameLst>
                                          <p:attrName>style.visibility</p:attrName>
                                        </p:attrNameLst>
                                      </p:cBhvr>
                                      <p:to>
                                        <p:strVal val="visible"/>
                                      </p:to>
                                    </p:set>
                                    <p:animEffect transition="in" filter="fade">
                                      <p:cBhvr>
                                        <p:cTn id="7" dur="1000"/>
                                        <p:tgtEl>
                                          <p:spTgt spid="153602"/>
                                        </p:tgtEl>
                                      </p:cBhvr>
                                    </p:animEffect>
                                    <p:anim calcmode="lin" valueType="num">
                                      <p:cBhvr>
                                        <p:cTn id="8" dur="1000" fill="hold"/>
                                        <p:tgtEl>
                                          <p:spTgt spid="153602"/>
                                        </p:tgtEl>
                                        <p:attrNameLst>
                                          <p:attrName>ppt_x</p:attrName>
                                        </p:attrNameLst>
                                      </p:cBhvr>
                                      <p:tavLst>
                                        <p:tav tm="0">
                                          <p:val>
                                            <p:strVal val="#ppt_x"/>
                                          </p:val>
                                        </p:tav>
                                        <p:tav tm="100000">
                                          <p:val>
                                            <p:strVal val="#ppt_x"/>
                                          </p:val>
                                        </p:tav>
                                      </p:tavLst>
                                    </p:anim>
                                    <p:anim calcmode="lin" valueType="num">
                                      <p:cBhvr>
                                        <p:cTn id="9" dur="1000" fill="hold"/>
                                        <p:tgtEl>
                                          <p:spTgt spid="153602"/>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50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1000"/>
                                        <p:tgtEl>
                                          <p:spTgt spid="2050"/>
                                        </p:tgtEl>
                                      </p:cBhvr>
                                    </p:animEffect>
                                    <p:anim calcmode="lin" valueType="num">
                                      <p:cBhvr>
                                        <p:cTn id="13" dur="1000" fill="hold"/>
                                        <p:tgtEl>
                                          <p:spTgt spid="2050"/>
                                        </p:tgtEl>
                                        <p:attrNameLst>
                                          <p:attrName>ppt_x</p:attrName>
                                        </p:attrNameLst>
                                      </p:cBhvr>
                                      <p:tavLst>
                                        <p:tav tm="0">
                                          <p:val>
                                            <p:strVal val="#ppt_x"/>
                                          </p:val>
                                        </p:tav>
                                        <p:tav tm="100000">
                                          <p:val>
                                            <p:strVal val="#ppt_x"/>
                                          </p:val>
                                        </p:tav>
                                      </p:tavLst>
                                    </p:anim>
                                    <p:anim calcmode="lin" valueType="num">
                                      <p:cBhvr>
                                        <p:cTn id="14"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10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wipe(left)">
                                      <p:cBhvr>
                                        <p:cTn id="24"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a:xfrm>
            <a:off x="55250" y="-44167"/>
            <a:ext cx="9036496" cy="1407025"/>
          </a:xfrm>
        </p:spPr>
        <p:txBody>
          <a:bodyPr/>
          <a:lstStyle/>
          <a:p>
            <a:r>
              <a:rPr lang="en-US" sz="3600" b="1" dirty="0">
                <a:solidFill>
                  <a:schemeClr val="tx1"/>
                </a:solidFill>
              </a:rPr>
              <a:t>What can you remember about Cuba’s natural resources?</a:t>
            </a:r>
          </a:p>
        </p:txBody>
      </p:sp>
      <p:sp>
        <p:nvSpPr>
          <p:cNvPr id="6" name="Rectangle 3"/>
          <p:cNvSpPr txBox="1">
            <a:spLocks noChangeArrowheads="1"/>
          </p:cNvSpPr>
          <p:nvPr/>
        </p:nvSpPr>
        <p:spPr bwMode="auto">
          <a:xfrm>
            <a:off x="304940" y="1334395"/>
            <a:ext cx="8496944" cy="194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ctr">
              <a:buFontTx/>
              <a:buNone/>
            </a:pPr>
            <a:r>
              <a:rPr lang="en-US" sz="3600" dirty="0"/>
              <a:t>Cuba has rich soil which is good for growing sugarcane, coffee beans, tobacco, and other crops.</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940" y="3278611"/>
            <a:ext cx="8363920" cy="2696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3"/>
          <p:cNvSpPr txBox="1">
            <a:spLocks noChangeArrowheads="1"/>
          </p:cNvSpPr>
          <p:nvPr/>
        </p:nvSpPr>
        <p:spPr bwMode="auto">
          <a:xfrm>
            <a:off x="373049" y="6093296"/>
            <a:ext cx="8496944" cy="630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ctr">
              <a:buFontTx/>
              <a:buNone/>
            </a:pPr>
            <a:r>
              <a:rPr lang="en-US" sz="3600" dirty="0"/>
              <a:t>Sugar is Cuba’s most important product.</a:t>
            </a:r>
          </a:p>
        </p:txBody>
      </p:sp>
    </p:spTree>
    <p:extLst>
      <p:ext uri="{BB962C8B-B14F-4D97-AF65-F5344CB8AC3E}">
        <p14:creationId xmlns:p14="http://schemas.microsoft.com/office/powerpoint/2010/main" val="2840253927"/>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153602"/>
                                        </p:tgtEl>
                                        <p:attrNameLst>
                                          <p:attrName>style.visibility</p:attrName>
                                        </p:attrNameLst>
                                      </p:cBhvr>
                                      <p:to>
                                        <p:strVal val="visible"/>
                                      </p:to>
                                    </p:set>
                                    <p:animEffect transition="in" filter="fade">
                                      <p:cBhvr>
                                        <p:cTn id="7" dur="1000"/>
                                        <p:tgtEl>
                                          <p:spTgt spid="153602"/>
                                        </p:tgtEl>
                                      </p:cBhvr>
                                    </p:animEffect>
                                    <p:anim calcmode="lin" valueType="num">
                                      <p:cBhvr>
                                        <p:cTn id="8" dur="1000" fill="hold"/>
                                        <p:tgtEl>
                                          <p:spTgt spid="153602"/>
                                        </p:tgtEl>
                                        <p:attrNameLst>
                                          <p:attrName>ppt_x</p:attrName>
                                        </p:attrNameLst>
                                      </p:cBhvr>
                                      <p:tavLst>
                                        <p:tav tm="0">
                                          <p:val>
                                            <p:strVal val="#ppt_x"/>
                                          </p:val>
                                        </p:tav>
                                        <p:tav tm="100000">
                                          <p:val>
                                            <p:strVal val="#ppt_x"/>
                                          </p:val>
                                        </p:tav>
                                      </p:tavLst>
                                    </p:anim>
                                    <p:anim calcmode="lin" valueType="num">
                                      <p:cBhvr>
                                        <p:cTn id="9" dur="1000" fill="hold"/>
                                        <p:tgtEl>
                                          <p:spTgt spid="15360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1000"/>
                                        <p:tgtEl>
                                          <p:spTgt spid="6">
                                            <p:txEl>
                                              <p:pRg st="0" end="0"/>
                                            </p:txEl>
                                          </p:spTgt>
                                        </p:tgtEl>
                                      </p:cBhvr>
                                    </p:animEffect>
                                    <p:anim calcmode="lin" valueType="num">
                                      <p:cBhvr>
                                        <p:cTn id="1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10" presetClass="entr" presetSubtype="0" fill="hold" nodeType="afterEffect">
                                  <p:stCondLst>
                                    <p:cond delay="150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childTnLst>
                                </p:cTn>
                              </p:par>
                            </p:childTnLst>
                          </p:cTn>
                        </p:par>
                        <p:par>
                          <p:cTn id="21" fill="hold">
                            <p:stCondLst>
                              <p:cond delay="3500"/>
                            </p:stCondLst>
                            <p:childTnLst>
                              <p:par>
                                <p:cTn id="22" presetID="47" presetClass="entr" presetSubtype="0" fill="hold" grpId="0" nodeType="afterEffect">
                                  <p:stCondLst>
                                    <p:cond delay="100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2" grpId="0"/>
      <p:bldP spid="6" grpId="0" build="p"/>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a:xfrm>
            <a:off x="323528" y="260648"/>
            <a:ext cx="8496944" cy="2880320"/>
          </a:xfrm>
        </p:spPr>
        <p:txBody>
          <a:bodyPr/>
          <a:lstStyle/>
          <a:p>
            <a:r>
              <a:rPr lang="en-US" sz="3200" b="1" dirty="0">
                <a:solidFill>
                  <a:schemeClr val="tx1"/>
                </a:solidFill>
              </a:rPr>
              <a:t>At the end of the 19</a:t>
            </a:r>
            <a:r>
              <a:rPr lang="en-US" sz="3200" b="1" baseline="30000" dirty="0">
                <a:solidFill>
                  <a:schemeClr val="tx1"/>
                </a:solidFill>
              </a:rPr>
              <a:t>th</a:t>
            </a:r>
            <a:r>
              <a:rPr lang="en-US" sz="3200" b="1" dirty="0">
                <a:solidFill>
                  <a:schemeClr val="tx1"/>
                </a:solidFill>
              </a:rPr>
              <a:t> century, the U.S. declared war on Spain to help the people gain freedom from Spanish rule and to protect sugarcane plantations owned by American businesses.</a:t>
            </a:r>
          </a:p>
        </p:txBody>
      </p:sp>
      <p:pic>
        <p:nvPicPr>
          <p:cNvPr id="17" name="Picture 2" descr="http://www.roebuckclasses.com/maps/placemap/camerica/cub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3341580"/>
            <a:ext cx="5843665" cy="3317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3311332"/>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153602"/>
                                        </p:tgtEl>
                                        <p:attrNameLst>
                                          <p:attrName>style.visibility</p:attrName>
                                        </p:attrNameLst>
                                      </p:cBhvr>
                                      <p:to>
                                        <p:strVal val="visible"/>
                                      </p:to>
                                    </p:set>
                                    <p:animEffect transition="in" filter="fade">
                                      <p:cBhvr>
                                        <p:cTn id="7" dur="1000"/>
                                        <p:tgtEl>
                                          <p:spTgt spid="153602"/>
                                        </p:tgtEl>
                                      </p:cBhvr>
                                    </p:animEffect>
                                    <p:anim calcmode="lin" valueType="num">
                                      <p:cBhvr>
                                        <p:cTn id="8" dur="1000" fill="hold"/>
                                        <p:tgtEl>
                                          <p:spTgt spid="153602"/>
                                        </p:tgtEl>
                                        <p:attrNameLst>
                                          <p:attrName>ppt_x</p:attrName>
                                        </p:attrNameLst>
                                      </p:cBhvr>
                                      <p:tavLst>
                                        <p:tav tm="0">
                                          <p:val>
                                            <p:strVal val="#ppt_x"/>
                                          </p:val>
                                        </p:tav>
                                        <p:tav tm="100000">
                                          <p:val>
                                            <p:strVal val="#ppt_x"/>
                                          </p:val>
                                        </p:tav>
                                      </p:tavLst>
                                    </p:anim>
                                    <p:anim calcmode="lin" valueType="num">
                                      <p:cBhvr>
                                        <p:cTn id="9" dur="1000" fill="hold"/>
                                        <p:tgtEl>
                                          <p:spTgt spid="153602"/>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10" presetClass="entr" presetSubtype="0" fill="hold" nodeType="afterEffect">
                                  <p:stCondLst>
                                    <p:cond delay="50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a:xfrm>
            <a:off x="323528" y="260648"/>
            <a:ext cx="8496944" cy="1872208"/>
          </a:xfrm>
        </p:spPr>
        <p:txBody>
          <a:bodyPr/>
          <a:lstStyle/>
          <a:p>
            <a:r>
              <a:rPr lang="en-US" b="1" dirty="0">
                <a:solidFill>
                  <a:schemeClr val="tx1"/>
                </a:solidFill>
              </a:rPr>
              <a:t>The U.S. won the war, and Spain gave up Cuba and Puerto Rico.</a:t>
            </a:r>
          </a:p>
        </p:txBody>
      </p:sp>
      <p:grpSp>
        <p:nvGrpSpPr>
          <p:cNvPr id="17" name="Group 16"/>
          <p:cNvGrpSpPr/>
          <p:nvPr/>
        </p:nvGrpSpPr>
        <p:grpSpPr>
          <a:xfrm>
            <a:off x="827584" y="2675155"/>
            <a:ext cx="7331720" cy="3671642"/>
            <a:chOff x="877743" y="2815389"/>
            <a:chExt cx="7331720" cy="3671642"/>
          </a:xfrm>
        </p:grpSpPr>
        <p:pic>
          <p:nvPicPr>
            <p:cNvPr id="1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7743" y="2815389"/>
              <a:ext cx="7331720" cy="3671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5" name="Group 24"/>
            <p:cNvGrpSpPr/>
            <p:nvPr/>
          </p:nvGrpSpPr>
          <p:grpSpPr>
            <a:xfrm>
              <a:off x="2281557" y="3834481"/>
              <a:ext cx="1370488" cy="527848"/>
              <a:chOff x="1996356" y="3604087"/>
              <a:chExt cx="1370488" cy="527848"/>
            </a:xfrm>
          </p:grpSpPr>
          <p:grpSp>
            <p:nvGrpSpPr>
              <p:cNvPr id="33" name="Group 32"/>
              <p:cNvGrpSpPr/>
              <p:nvPr/>
            </p:nvGrpSpPr>
            <p:grpSpPr>
              <a:xfrm>
                <a:off x="1996356" y="3649962"/>
                <a:ext cx="1279500" cy="481973"/>
                <a:chOff x="1996356" y="3649962"/>
                <a:chExt cx="1279500" cy="481973"/>
              </a:xfrm>
            </p:grpSpPr>
            <p:sp>
              <p:nvSpPr>
                <p:cNvPr id="35" name="Rounded Rectangle 34"/>
                <p:cNvSpPr/>
                <p:nvPr/>
              </p:nvSpPr>
              <p:spPr>
                <a:xfrm>
                  <a:off x="2414884" y="3649962"/>
                  <a:ext cx="860972" cy="387335"/>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cxnSp>
              <p:nvCxnSpPr>
                <p:cNvPr id="36" name="Straight Connector 35"/>
                <p:cNvCxnSpPr/>
                <p:nvPr/>
              </p:nvCxnSpPr>
              <p:spPr>
                <a:xfrm flipV="1">
                  <a:off x="1996356" y="3826211"/>
                  <a:ext cx="405921" cy="305724"/>
                </a:xfrm>
                <a:prstGeom prst="line">
                  <a:avLst/>
                </a:prstGeom>
                <a:ln w="25400">
                  <a:solidFill>
                    <a:schemeClr val="tx1"/>
                  </a:solidFill>
                  <a:headEnd type="oval"/>
                </a:ln>
              </p:spPr>
              <p:style>
                <a:lnRef idx="1">
                  <a:schemeClr val="accent1"/>
                </a:lnRef>
                <a:fillRef idx="0">
                  <a:schemeClr val="accent1"/>
                </a:fillRef>
                <a:effectRef idx="0">
                  <a:schemeClr val="accent1"/>
                </a:effectRef>
                <a:fontRef idx="minor">
                  <a:schemeClr val="tx1"/>
                </a:fontRef>
              </p:style>
            </p:cxnSp>
          </p:grpSp>
          <p:sp>
            <p:nvSpPr>
              <p:cNvPr id="34" name="TextBox 33"/>
              <p:cNvSpPr txBox="1"/>
              <p:nvPr/>
            </p:nvSpPr>
            <p:spPr>
              <a:xfrm>
                <a:off x="2376150" y="3604087"/>
                <a:ext cx="990694" cy="461665"/>
              </a:xfrm>
              <a:prstGeom prst="rect">
                <a:avLst/>
              </a:prstGeom>
              <a:noFill/>
            </p:spPr>
            <p:txBody>
              <a:bodyPr wrap="square" rtlCol="0">
                <a:spAutoFit/>
              </a:bodyPr>
              <a:lstStyle/>
              <a:p>
                <a:r>
                  <a:rPr lang="en-US" sz="2400" b="1" dirty="0">
                    <a:solidFill>
                      <a:srgbClr val="000000"/>
                    </a:solidFill>
                  </a:rPr>
                  <a:t>Cuba</a:t>
                </a:r>
              </a:p>
            </p:txBody>
          </p:sp>
        </p:grpSp>
        <p:grpSp>
          <p:nvGrpSpPr>
            <p:cNvPr id="26" name="Group 25"/>
            <p:cNvGrpSpPr/>
            <p:nvPr/>
          </p:nvGrpSpPr>
          <p:grpSpPr>
            <a:xfrm>
              <a:off x="2436229" y="4328044"/>
              <a:ext cx="1373708" cy="646331"/>
              <a:chOff x="2177479" y="4144595"/>
              <a:chExt cx="1373708" cy="646331"/>
            </a:xfrm>
          </p:grpSpPr>
          <p:grpSp>
            <p:nvGrpSpPr>
              <p:cNvPr id="27" name="Group 26"/>
              <p:cNvGrpSpPr/>
              <p:nvPr/>
            </p:nvGrpSpPr>
            <p:grpSpPr>
              <a:xfrm>
                <a:off x="2177479" y="4164942"/>
                <a:ext cx="1244274" cy="575791"/>
                <a:chOff x="2179869" y="4164942"/>
                <a:chExt cx="1107503" cy="575791"/>
              </a:xfrm>
            </p:grpSpPr>
            <p:grpSp>
              <p:nvGrpSpPr>
                <p:cNvPr id="29" name="Group 28"/>
                <p:cNvGrpSpPr/>
                <p:nvPr/>
              </p:nvGrpSpPr>
              <p:grpSpPr>
                <a:xfrm>
                  <a:off x="2179869" y="4180578"/>
                  <a:ext cx="374666" cy="204222"/>
                  <a:chOff x="2179869" y="4180578"/>
                  <a:chExt cx="374666" cy="204222"/>
                </a:xfrm>
              </p:grpSpPr>
              <p:sp>
                <p:nvSpPr>
                  <p:cNvPr id="31" name="Oval 30"/>
                  <p:cNvSpPr/>
                  <p:nvPr/>
                </p:nvSpPr>
                <p:spPr>
                  <a:xfrm>
                    <a:off x="2179869" y="4180578"/>
                    <a:ext cx="176834" cy="161161"/>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cxnSp>
                <p:nvCxnSpPr>
                  <p:cNvPr id="32" name="Straight Connector 31"/>
                  <p:cNvCxnSpPr/>
                  <p:nvPr/>
                </p:nvCxnSpPr>
                <p:spPr>
                  <a:xfrm>
                    <a:off x="2356709" y="4298678"/>
                    <a:ext cx="197826" cy="8612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0" name="Rounded Rectangle 29"/>
                <p:cNvSpPr/>
                <p:nvPr/>
              </p:nvSpPr>
              <p:spPr>
                <a:xfrm>
                  <a:off x="2567292" y="4164942"/>
                  <a:ext cx="720080" cy="575791"/>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sp>
            <p:nvSpPr>
              <p:cNvPr id="28" name="TextBox 27"/>
              <p:cNvSpPr txBox="1"/>
              <p:nvPr/>
            </p:nvSpPr>
            <p:spPr>
              <a:xfrm>
                <a:off x="2508239" y="4144595"/>
                <a:ext cx="1042948" cy="646331"/>
              </a:xfrm>
              <a:prstGeom prst="rect">
                <a:avLst/>
              </a:prstGeom>
              <a:noFill/>
            </p:spPr>
            <p:txBody>
              <a:bodyPr wrap="square" rtlCol="0">
                <a:spAutoFit/>
              </a:bodyPr>
              <a:lstStyle/>
              <a:p>
                <a:pPr algn="ctr"/>
                <a:r>
                  <a:rPr lang="en-US" b="1" dirty="0">
                    <a:solidFill>
                      <a:srgbClr val="000000"/>
                    </a:solidFill>
                  </a:rPr>
                  <a:t>Puerto Rico</a:t>
                </a:r>
              </a:p>
            </p:txBody>
          </p:sp>
        </p:grpSp>
      </p:grpSp>
    </p:spTree>
    <p:extLst>
      <p:ext uri="{BB962C8B-B14F-4D97-AF65-F5344CB8AC3E}">
        <p14:creationId xmlns:p14="http://schemas.microsoft.com/office/powerpoint/2010/main" val="3022080924"/>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153602"/>
                                        </p:tgtEl>
                                        <p:attrNameLst>
                                          <p:attrName>style.visibility</p:attrName>
                                        </p:attrNameLst>
                                      </p:cBhvr>
                                      <p:to>
                                        <p:strVal val="visible"/>
                                      </p:to>
                                    </p:set>
                                    <p:animEffect transition="in" filter="fade">
                                      <p:cBhvr>
                                        <p:cTn id="7" dur="1000"/>
                                        <p:tgtEl>
                                          <p:spTgt spid="153602"/>
                                        </p:tgtEl>
                                      </p:cBhvr>
                                    </p:animEffect>
                                    <p:anim calcmode="lin" valueType="num">
                                      <p:cBhvr>
                                        <p:cTn id="8" dur="1000" fill="hold"/>
                                        <p:tgtEl>
                                          <p:spTgt spid="153602"/>
                                        </p:tgtEl>
                                        <p:attrNameLst>
                                          <p:attrName>ppt_x</p:attrName>
                                        </p:attrNameLst>
                                      </p:cBhvr>
                                      <p:tavLst>
                                        <p:tav tm="0">
                                          <p:val>
                                            <p:strVal val="#ppt_x"/>
                                          </p:val>
                                        </p:tav>
                                        <p:tav tm="100000">
                                          <p:val>
                                            <p:strVal val="#ppt_x"/>
                                          </p:val>
                                        </p:tav>
                                      </p:tavLst>
                                    </p:anim>
                                    <p:anim calcmode="lin" valueType="num">
                                      <p:cBhvr>
                                        <p:cTn id="9" dur="1000" fill="hold"/>
                                        <p:tgtEl>
                                          <p:spTgt spid="153602"/>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50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a:xfrm>
            <a:off x="323528" y="260648"/>
            <a:ext cx="8496944" cy="2448272"/>
          </a:xfrm>
        </p:spPr>
        <p:txBody>
          <a:bodyPr/>
          <a:lstStyle/>
          <a:p>
            <a:r>
              <a:rPr lang="en-US" b="1" dirty="0">
                <a:solidFill>
                  <a:schemeClr val="tx1"/>
                </a:solidFill>
              </a:rPr>
              <a:t>Puerto Rico became a U.S. territory. Cuba became independent, but stayed under U.S. control for many years.</a:t>
            </a:r>
          </a:p>
        </p:txBody>
      </p:sp>
      <p:grpSp>
        <p:nvGrpSpPr>
          <p:cNvPr id="7" name="Group 6"/>
          <p:cNvGrpSpPr/>
          <p:nvPr/>
        </p:nvGrpSpPr>
        <p:grpSpPr>
          <a:xfrm>
            <a:off x="755576" y="3088361"/>
            <a:ext cx="7331720" cy="3671642"/>
            <a:chOff x="877743" y="2815389"/>
            <a:chExt cx="7331720" cy="3671642"/>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7743" y="2815389"/>
              <a:ext cx="7331720" cy="3671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5" name="Group 14"/>
            <p:cNvGrpSpPr/>
            <p:nvPr/>
          </p:nvGrpSpPr>
          <p:grpSpPr>
            <a:xfrm>
              <a:off x="2281557" y="3834481"/>
              <a:ext cx="1370488" cy="527848"/>
              <a:chOff x="1996356" y="3604087"/>
              <a:chExt cx="1370488" cy="527848"/>
            </a:xfrm>
          </p:grpSpPr>
          <p:grpSp>
            <p:nvGrpSpPr>
              <p:cNvPr id="14" name="Group 13"/>
              <p:cNvGrpSpPr/>
              <p:nvPr/>
            </p:nvGrpSpPr>
            <p:grpSpPr>
              <a:xfrm>
                <a:off x="1996356" y="3649962"/>
                <a:ext cx="1279500" cy="481973"/>
                <a:chOff x="1996356" y="3649962"/>
                <a:chExt cx="1279500" cy="481973"/>
              </a:xfrm>
            </p:grpSpPr>
            <p:sp>
              <p:nvSpPr>
                <p:cNvPr id="5" name="Rounded Rectangle 4"/>
                <p:cNvSpPr/>
                <p:nvPr/>
              </p:nvSpPr>
              <p:spPr>
                <a:xfrm>
                  <a:off x="2414884" y="3649962"/>
                  <a:ext cx="860972" cy="387335"/>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cxnSp>
              <p:nvCxnSpPr>
                <p:cNvPr id="3" name="Straight Connector 2"/>
                <p:cNvCxnSpPr/>
                <p:nvPr/>
              </p:nvCxnSpPr>
              <p:spPr>
                <a:xfrm flipV="1">
                  <a:off x="1996356" y="3826211"/>
                  <a:ext cx="405921" cy="305724"/>
                </a:xfrm>
                <a:prstGeom prst="line">
                  <a:avLst/>
                </a:prstGeom>
                <a:ln w="25400">
                  <a:solidFill>
                    <a:schemeClr val="tx1"/>
                  </a:solidFill>
                  <a:headEnd type="oval"/>
                </a:ln>
              </p:spPr>
              <p:style>
                <a:lnRef idx="1">
                  <a:schemeClr val="accent1"/>
                </a:lnRef>
                <a:fillRef idx="0">
                  <a:schemeClr val="accent1"/>
                </a:fillRef>
                <a:effectRef idx="0">
                  <a:schemeClr val="accent1"/>
                </a:effectRef>
                <a:fontRef idx="minor">
                  <a:schemeClr val="tx1"/>
                </a:fontRef>
              </p:style>
            </p:cxnSp>
          </p:grpSp>
          <p:sp>
            <p:nvSpPr>
              <p:cNvPr id="6" name="TextBox 5"/>
              <p:cNvSpPr txBox="1"/>
              <p:nvPr/>
            </p:nvSpPr>
            <p:spPr>
              <a:xfrm>
                <a:off x="2376150" y="3604087"/>
                <a:ext cx="990694" cy="461665"/>
              </a:xfrm>
              <a:prstGeom prst="rect">
                <a:avLst/>
              </a:prstGeom>
              <a:noFill/>
            </p:spPr>
            <p:txBody>
              <a:bodyPr wrap="square" rtlCol="0">
                <a:spAutoFit/>
              </a:bodyPr>
              <a:lstStyle/>
              <a:p>
                <a:r>
                  <a:rPr lang="en-US" sz="2400" b="1" dirty="0">
                    <a:solidFill>
                      <a:srgbClr val="000000"/>
                    </a:solidFill>
                  </a:rPr>
                  <a:t>Cuba</a:t>
                </a:r>
              </a:p>
            </p:txBody>
          </p:sp>
        </p:grpSp>
        <p:grpSp>
          <p:nvGrpSpPr>
            <p:cNvPr id="24" name="Group 23"/>
            <p:cNvGrpSpPr/>
            <p:nvPr/>
          </p:nvGrpSpPr>
          <p:grpSpPr>
            <a:xfrm>
              <a:off x="2436229" y="4328044"/>
              <a:ext cx="1373708" cy="646331"/>
              <a:chOff x="2177479" y="4144595"/>
              <a:chExt cx="1373708" cy="646331"/>
            </a:xfrm>
          </p:grpSpPr>
          <p:grpSp>
            <p:nvGrpSpPr>
              <p:cNvPr id="22" name="Group 21"/>
              <p:cNvGrpSpPr/>
              <p:nvPr/>
            </p:nvGrpSpPr>
            <p:grpSpPr>
              <a:xfrm>
                <a:off x="2177479" y="4164942"/>
                <a:ext cx="1244274" cy="575791"/>
                <a:chOff x="2179869" y="4164942"/>
                <a:chExt cx="1107503" cy="575791"/>
              </a:xfrm>
            </p:grpSpPr>
            <p:grpSp>
              <p:nvGrpSpPr>
                <p:cNvPr id="20" name="Group 19"/>
                <p:cNvGrpSpPr/>
                <p:nvPr/>
              </p:nvGrpSpPr>
              <p:grpSpPr>
                <a:xfrm>
                  <a:off x="2179869" y="4180578"/>
                  <a:ext cx="374666" cy="204222"/>
                  <a:chOff x="2179869" y="4180578"/>
                  <a:chExt cx="374666" cy="204222"/>
                </a:xfrm>
              </p:grpSpPr>
              <p:sp>
                <p:nvSpPr>
                  <p:cNvPr id="16" name="Oval 15"/>
                  <p:cNvSpPr/>
                  <p:nvPr/>
                </p:nvSpPr>
                <p:spPr>
                  <a:xfrm>
                    <a:off x="2179869" y="4180578"/>
                    <a:ext cx="176834" cy="161161"/>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cxnSp>
                <p:nvCxnSpPr>
                  <p:cNvPr id="18" name="Straight Connector 17"/>
                  <p:cNvCxnSpPr/>
                  <p:nvPr/>
                </p:nvCxnSpPr>
                <p:spPr>
                  <a:xfrm>
                    <a:off x="2356709" y="4298678"/>
                    <a:ext cx="197826" cy="8612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 name="Rounded Rectangle 20"/>
                <p:cNvSpPr/>
                <p:nvPr/>
              </p:nvSpPr>
              <p:spPr>
                <a:xfrm>
                  <a:off x="2567292" y="4164942"/>
                  <a:ext cx="720080" cy="575791"/>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sp>
            <p:nvSpPr>
              <p:cNvPr id="23" name="TextBox 22"/>
              <p:cNvSpPr txBox="1"/>
              <p:nvPr/>
            </p:nvSpPr>
            <p:spPr>
              <a:xfrm>
                <a:off x="2508239" y="4144595"/>
                <a:ext cx="1042948" cy="646331"/>
              </a:xfrm>
              <a:prstGeom prst="rect">
                <a:avLst/>
              </a:prstGeom>
              <a:noFill/>
            </p:spPr>
            <p:txBody>
              <a:bodyPr wrap="square" rtlCol="0">
                <a:spAutoFit/>
              </a:bodyPr>
              <a:lstStyle/>
              <a:p>
                <a:pPr algn="ctr"/>
                <a:r>
                  <a:rPr lang="en-US" b="1" dirty="0">
                    <a:solidFill>
                      <a:srgbClr val="000000"/>
                    </a:solidFill>
                  </a:rPr>
                  <a:t>Puerto Rico</a:t>
                </a:r>
              </a:p>
            </p:txBody>
          </p:sp>
        </p:grpSp>
      </p:grpSp>
    </p:spTree>
    <p:extLst>
      <p:ext uri="{BB962C8B-B14F-4D97-AF65-F5344CB8AC3E}">
        <p14:creationId xmlns:p14="http://schemas.microsoft.com/office/powerpoint/2010/main" val="3805061411"/>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153602"/>
                                        </p:tgtEl>
                                        <p:attrNameLst>
                                          <p:attrName>style.visibility</p:attrName>
                                        </p:attrNameLst>
                                      </p:cBhvr>
                                      <p:to>
                                        <p:strVal val="visible"/>
                                      </p:to>
                                    </p:set>
                                    <p:animEffect transition="in" filter="fade">
                                      <p:cBhvr>
                                        <p:cTn id="7" dur="1000"/>
                                        <p:tgtEl>
                                          <p:spTgt spid="153602"/>
                                        </p:tgtEl>
                                      </p:cBhvr>
                                    </p:animEffect>
                                    <p:anim calcmode="lin" valueType="num">
                                      <p:cBhvr>
                                        <p:cTn id="8" dur="1000" fill="hold"/>
                                        <p:tgtEl>
                                          <p:spTgt spid="153602"/>
                                        </p:tgtEl>
                                        <p:attrNameLst>
                                          <p:attrName>ppt_x</p:attrName>
                                        </p:attrNameLst>
                                      </p:cBhvr>
                                      <p:tavLst>
                                        <p:tav tm="0">
                                          <p:val>
                                            <p:strVal val="#ppt_x"/>
                                          </p:val>
                                        </p:tav>
                                        <p:tav tm="100000">
                                          <p:val>
                                            <p:strVal val="#ppt_x"/>
                                          </p:val>
                                        </p:tav>
                                      </p:tavLst>
                                    </p:anim>
                                    <p:anim calcmode="lin" valueType="num">
                                      <p:cBhvr>
                                        <p:cTn id="9" dur="1000" fill="hold"/>
                                        <p:tgtEl>
                                          <p:spTgt spid="153602"/>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50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a:xfrm>
            <a:off x="323528" y="260648"/>
            <a:ext cx="8496944" cy="2448272"/>
          </a:xfrm>
        </p:spPr>
        <p:txBody>
          <a:bodyPr/>
          <a:lstStyle/>
          <a:p>
            <a:r>
              <a:rPr lang="en-US" sz="3400" b="1" dirty="0">
                <a:solidFill>
                  <a:schemeClr val="tx1"/>
                </a:solidFill>
              </a:rPr>
              <a:t>For the next 50 years, Cuba had many leaders (some elected, some dictators). The country was very wealthy, but most of the people were extremely poor.</a:t>
            </a:r>
          </a:p>
        </p:txBody>
      </p:sp>
      <p:grpSp>
        <p:nvGrpSpPr>
          <p:cNvPr id="2" name="Group 1"/>
          <p:cNvGrpSpPr/>
          <p:nvPr/>
        </p:nvGrpSpPr>
        <p:grpSpPr>
          <a:xfrm>
            <a:off x="755576" y="3088361"/>
            <a:ext cx="7331720" cy="3671642"/>
            <a:chOff x="755576" y="3088361"/>
            <a:chExt cx="7331720" cy="3671642"/>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3088361"/>
              <a:ext cx="7331720" cy="3671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5" name="Group 14"/>
            <p:cNvGrpSpPr/>
            <p:nvPr/>
          </p:nvGrpSpPr>
          <p:grpSpPr>
            <a:xfrm>
              <a:off x="2159390" y="4107453"/>
              <a:ext cx="1352382" cy="527848"/>
              <a:chOff x="1996356" y="3604087"/>
              <a:chExt cx="1352382" cy="527848"/>
            </a:xfrm>
          </p:grpSpPr>
          <p:grpSp>
            <p:nvGrpSpPr>
              <p:cNvPr id="14" name="Group 13"/>
              <p:cNvGrpSpPr/>
              <p:nvPr/>
            </p:nvGrpSpPr>
            <p:grpSpPr>
              <a:xfrm>
                <a:off x="1996356" y="3649962"/>
                <a:ext cx="1270447" cy="481973"/>
                <a:chOff x="1996356" y="3649962"/>
                <a:chExt cx="1270447" cy="481973"/>
              </a:xfrm>
            </p:grpSpPr>
            <p:sp>
              <p:nvSpPr>
                <p:cNvPr id="5" name="Rounded Rectangle 4"/>
                <p:cNvSpPr/>
                <p:nvPr/>
              </p:nvSpPr>
              <p:spPr>
                <a:xfrm>
                  <a:off x="2405831" y="3649962"/>
                  <a:ext cx="860972" cy="387335"/>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cxnSp>
              <p:nvCxnSpPr>
                <p:cNvPr id="3" name="Straight Connector 2"/>
                <p:cNvCxnSpPr/>
                <p:nvPr/>
              </p:nvCxnSpPr>
              <p:spPr>
                <a:xfrm flipV="1">
                  <a:off x="1996356" y="3826211"/>
                  <a:ext cx="405921" cy="305724"/>
                </a:xfrm>
                <a:prstGeom prst="line">
                  <a:avLst/>
                </a:prstGeom>
                <a:ln w="25400">
                  <a:solidFill>
                    <a:schemeClr val="tx1"/>
                  </a:solidFill>
                  <a:headEnd type="oval"/>
                </a:ln>
              </p:spPr>
              <p:style>
                <a:lnRef idx="1">
                  <a:schemeClr val="accent1"/>
                </a:lnRef>
                <a:fillRef idx="0">
                  <a:schemeClr val="accent1"/>
                </a:fillRef>
                <a:effectRef idx="0">
                  <a:schemeClr val="accent1"/>
                </a:effectRef>
                <a:fontRef idx="minor">
                  <a:schemeClr val="tx1"/>
                </a:fontRef>
              </p:style>
            </p:cxnSp>
          </p:grpSp>
          <p:sp>
            <p:nvSpPr>
              <p:cNvPr id="6" name="TextBox 5"/>
              <p:cNvSpPr txBox="1"/>
              <p:nvPr/>
            </p:nvSpPr>
            <p:spPr>
              <a:xfrm>
                <a:off x="2358044" y="3604087"/>
                <a:ext cx="990694" cy="461665"/>
              </a:xfrm>
              <a:prstGeom prst="rect">
                <a:avLst/>
              </a:prstGeom>
              <a:noFill/>
            </p:spPr>
            <p:txBody>
              <a:bodyPr wrap="square" rtlCol="0">
                <a:spAutoFit/>
              </a:bodyPr>
              <a:lstStyle/>
              <a:p>
                <a:r>
                  <a:rPr lang="en-US" sz="2400" b="1" dirty="0">
                    <a:solidFill>
                      <a:srgbClr val="000000"/>
                    </a:solidFill>
                  </a:rPr>
                  <a:t>Cuba</a:t>
                </a:r>
              </a:p>
            </p:txBody>
          </p:sp>
        </p:grpSp>
      </p:grpSp>
    </p:spTree>
    <p:extLst>
      <p:ext uri="{BB962C8B-B14F-4D97-AF65-F5344CB8AC3E}">
        <p14:creationId xmlns:p14="http://schemas.microsoft.com/office/powerpoint/2010/main" val="3343923817"/>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153602"/>
                                        </p:tgtEl>
                                        <p:attrNameLst>
                                          <p:attrName>style.visibility</p:attrName>
                                        </p:attrNameLst>
                                      </p:cBhvr>
                                      <p:to>
                                        <p:strVal val="visible"/>
                                      </p:to>
                                    </p:set>
                                    <p:animEffect transition="in" filter="fade">
                                      <p:cBhvr>
                                        <p:cTn id="7" dur="1000"/>
                                        <p:tgtEl>
                                          <p:spTgt spid="153602"/>
                                        </p:tgtEl>
                                      </p:cBhvr>
                                    </p:animEffect>
                                    <p:anim calcmode="lin" valueType="num">
                                      <p:cBhvr>
                                        <p:cTn id="8" dur="1000" fill="hold"/>
                                        <p:tgtEl>
                                          <p:spTgt spid="153602"/>
                                        </p:tgtEl>
                                        <p:attrNameLst>
                                          <p:attrName>ppt_x</p:attrName>
                                        </p:attrNameLst>
                                      </p:cBhvr>
                                      <p:tavLst>
                                        <p:tav tm="0">
                                          <p:val>
                                            <p:strVal val="#ppt_x"/>
                                          </p:val>
                                        </p:tav>
                                        <p:tav tm="100000">
                                          <p:val>
                                            <p:strVal val="#ppt_x"/>
                                          </p:val>
                                        </p:tav>
                                      </p:tavLst>
                                    </p:anim>
                                    <p:anim calcmode="lin" valueType="num">
                                      <p:cBhvr>
                                        <p:cTn id="9" dur="1000" fill="hold"/>
                                        <p:tgtEl>
                                          <p:spTgt spid="153602"/>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50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158" name="Rectangle 110"/>
          <p:cNvSpPr>
            <a:spLocks noGrp="1" noChangeArrowheads="1"/>
          </p:cNvSpPr>
          <p:nvPr>
            <p:ph type="ctrTitle"/>
          </p:nvPr>
        </p:nvSpPr>
        <p:spPr>
          <a:xfrm>
            <a:off x="197514" y="1916832"/>
            <a:ext cx="8676964" cy="1728192"/>
          </a:xfrm>
          <a:noFill/>
          <a:ln/>
        </p:spPr>
        <p:txBody>
          <a:bodyPr/>
          <a:lstStyle/>
          <a:p>
            <a:r>
              <a:rPr lang="es-UY" sz="6600" b="1" dirty="0" err="1">
                <a:solidFill>
                  <a:schemeClr val="bg1"/>
                </a:solidFill>
                <a:effectLst>
                  <a:outerShdw blurRad="38100" dist="38100" dir="2700000" algn="tl">
                    <a:srgbClr val="000000">
                      <a:alpha val="43137"/>
                    </a:srgbClr>
                  </a:outerShdw>
                </a:effectLst>
              </a:rPr>
              <a:t>What’s</a:t>
            </a:r>
            <a:r>
              <a:rPr lang="es-UY" sz="6600" b="1" dirty="0">
                <a:solidFill>
                  <a:schemeClr val="bg1"/>
                </a:solidFill>
                <a:effectLst>
                  <a:outerShdw blurRad="38100" dist="38100" dir="2700000" algn="tl">
                    <a:srgbClr val="000000">
                      <a:alpha val="43137"/>
                    </a:srgbClr>
                  </a:outerShdw>
                </a:effectLst>
              </a:rPr>
              <a:t> a </a:t>
            </a:r>
            <a:r>
              <a:rPr lang="es-UY" sz="6600" b="1" dirty="0" err="1">
                <a:solidFill>
                  <a:schemeClr val="bg1"/>
                </a:solidFill>
                <a:effectLst>
                  <a:outerShdw blurRad="38100" dist="38100" dir="2700000" algn="tl">
                    <a:srgbClr val="000000">
                      <a:alpha val="43137"/>
                    </a:srgbClr>
                  </a:outerShdw>
                </a:effectLst>
              </a:rPr>
              <a:t>dictator</a:t>
            </a:r>
            <a:r>
              <a:rPr lang="es-UY" sz="6600" b="1" dirty="0">
                <a:solidFill>
                  <a:schemeClr val="bg1"/>
                </a:solidFill>
                <a:effectLst>
                  <a:outerShdw blurRad="38100" dist="38100" dir="2700000" algn="tl">
                    <a:srgbClr val="000000">
                      <a:alpha val="43137"/>
                    </a:srgbClr>
                  </a:outerShdw>
                </a:effectLst>
              </a:rPr>
              <a:t>?</a:t>
            </a:r>
            <a:endParaRPr lang="es-ES" sz="6600" b="1" dirty="0">
              <a:solidFill>
                <a:schemeClr val="bg1"/>
              </a:solidFill>
              <a:effectLst>
                <a:outerShdw blurRad="38100" dist="38100" dir="2700000" algn="tl">
                  <a:srgbClr val="000000">
                    <a:alpha val="43137"/>
                  </a:srgbClr>
                </a:outerShdw>
              </a:effectLst>
            </a:endParaRPr>
          </a:p>
        </p:txBody>
      </p:sp>
      <p:sp>
        <p:nvSpPr>
          <p:cNvPr id="3" name="Rectangle 110"/>
          <p:cNvSpPr txBox="1">
            <a:spLocks noChangeArrowheads="1"/>
          </p:cNvSpPr>
          <p:nvPr/>
        </p:nvSpPr>
        <p:spPr bwMode="auto">
          <a:xfrm>
            <a:off x="107504" y="3861048"/>
            <a:ext cx="8856984" cy="194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s-UY" b="1" dirty="0">
                <a:solidFill>
                  <a:srgbClr val="FFFFFF"/>
                </a:solidFill>
                <a:effectLst>
                  <a:outerShdw blurRad="38100" dist="38100" dir="2700000" algn="tl">
                    <a:srgbClr val="000000">
                      <a:alpha val="43137"/>
                    </a:srgbClr>
                  </a:outerShdw>
                </a:effectLst>
              </a:rPr>
              <a:t>A</a:t>
            </a:r>
            <a:r>
              <a:rPr lang="en-US" b="1" dirty="0">
                <a:solidFill>
                  <a:srgbClr val="FFFFFF"/>
                </a:solidFill>
                <a:effectLst>
                  <a:outerShdw blurRad="38100" dist="38100" dir="2700000" algn="tl">
                    <a:srgbClr val="000000">
                      <a:alpha val="43137"/>
                    </a:srgbClr>
                  </a:outerShdw>
                </a:effectLst>
              </a:rPr>
              <a:t> ruler with total power over a country, typically one who has obtained power by force</a:t>
            </a:r>
            <a:endParaRPr lang="es-ES" b="1" dirty="0">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50604445"/>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2158"/>
                                        </p:tgtEl>
                                        <p:attrNameLst>
                                          <p:attrName>style.visibility</p:attrName>
                                        </p:attrNameLst>
                                      </p:cBhvr>
                                      <p:to>
                                        <p:strVal val="visible"/>
                                      </p:to>
                                    </p:set>
                                    <p:animEffect transition="in" filter="fade">
                                      <p:cBhvr>
                                        <p:cTn id="7" dur="1000"/>
                                        <p:tgtEl>
                                          <p:spTgt spid="2158"/>
                                        </p:tgtEl>
                                      </p:cBhvr>
                                    </p:animEffect>
                                    <p:anim calcmode="lin" valueType="num">
                                      <p:cBhvr>
                                        <p:cTn id="8" dur="1000" fill="hold"/>
                                        <p:tgtEl>
                                          <p:spTgt spid="2158"/>
                                        </p:tgtEl>
                                        <p:attrNameLst>
                                          <p:attrName>ppt_x</p:attrName>
                                        </p:attrNameLst>
                                      </p:cBhvr>
                                      <p:tavLst>
                                        <p:tav tm="0">
                                          <p:val>
                                            <p:strVal val="#ppt_x"/>
                                          </p:val>
                                        </p:tav>
                                        <p:tav tm="100000">
                                          <p:val>
                                            <p:strVal val="#ppt_x"/>
                                          </p:val>
                                        </p:tav>
                                      </p:tavLst>
                                    </p:anim>
                                    <p:anim calcmode="lin" valueType="num">
                                      <p:cBhvr>
                                        <p:cTn id="9" dur="1000" fill="hold"/>
                                        <p:tgtEl>
                                          <p:spTgt spid="215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8"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a:xfrm>
            <a:off x="251520" y="0"/>
            <a:ext cx="8784976" cy="1152128"/>
          </a:xfrm>
        </p:spPr>
        <p:txBody>
          <a:bodyPr/>
          <a:lstStyle/>
          <a:p>
            <a:r>
              <a:rPr lang="en-US" sz="2600" b="1" dirty="0">
                <a:solidFill>
                  <a:schemeClr val="tx1"/>
                </a:solidFill>
              </a:rPr>
              <a:t>With a partner, summarize the important events before the Cuban Revolution on your graphic organizer.</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9445" y="1161389"/>
            <a:ext cx="7353807" cy="5696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Arrow Connector 6"/>
          <p:cNvCxnSpPr/>
          <p:nvPr/>
        </p:nvCxnSpPr>
        <p:spPr>
          <a:xfrm>
            <a:off x="323528" y="2276872"/>
            <a:ext cx="864096" cy="0"/>
          </a:xfrm>
          <a:prstGeom prst="straightConnector1">
            <a:avLst/>
          </a:prstGeom>
          <a:ln w="1270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2652261"/>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21457"/>
            <a:ext cx="8675462" cy="6720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3"/>
          <p:cNvGrpSpPr/>
          <p:nvPr/>
        </p:nvGrpSpPr>
        <p:grpSpPr>
          <a:xfrm>
            <a:off x="519944" y="1088948"/>
            <a:ext cx="7912913" cy="676603"/>
            <a:chOff x="519944" y="1088948"/>
            <a:chExt cx="7912913" cy="676603"/>
          </a:xfrm>
        </p:grpSpPr>
        <p:sp>
          <p:nvSpPr>
            <p:cNvPr id="3" name="TextBox 2"/>
            <p:cNvSpPr txBox="1"/>
            <p:nvPr/>
          </p:nvSpPr>
          <p:spPr>
            <a:xfrm>
              <a:off x="4904465" y="1088948"/>
              <a:ext cx="3528392" cy="276999"/>
            </a:xfrm>
            <a:prstGeom prst="rect">
              <a:avLst/>
            </a:prstGeom>
            <a:noFill/>
          </p:spPr>
          <p:txBody>
            <a:bodyPr wrap="square" rtlCol="0">
              <a:spAutoFit/>
            </a:bodyPr>
            <a:lstStyle/>
            <a:p>
              <a:r>
                <a:rPr lang="en-US" sz="1200" dirty="0"/>
                <a:t>Cuba gained independence when the U.S. fought</a:t>
              </a:r>
            </a:p>
          </p:txBody>
        </p:sp>
        <p:sp>
          <p:nvSpPr>
            <p:cNvPr id="8" name="TextBox 7"/>
            <p:cNvSpPr txBox="1"/>
            <p:nvPr/>
          </p:nvSpPr>
          <p:spPr>
            <a:xfrm>
              <a:off x="539551" y="1290887"/>
              <a:ext cx="7893305" cy="276999"/>
            </a:xfrm>
            <a:prstGeom prst="rect">
              <a:avLst/>
            </a:prstGeom>
            <a:noFill/>
          </p:spPr>
          <p:txBody>
            <a:bodyPr wrap="square" rtlCol="0">
              <a:spAutoFit/>
            </a:bodyPr>
            <a:lstStyle/>
            <a:p>
              <a:r>
                <a:rPr lang="en-US" sz="1200" dirty="0"/>
                <a:t>a war with Spain to gain Cuba’s freedom and protect U.S. sugarcane plantations. Cuba had many leaders over the</a:t>
              </a:r>
            </a:p>
          </p:txBody>
        </p:sp>
        <p:sp>
          <p:nvSpPr>
            <p:cNvPr id="9" name="TextBox 8"/>
            <p:cNvSpPr txBox="1"/>
            <p:nvPr/>
          </p:nvSpPr>
          <p:spPr>
            <a:xfrm>
              <a:off x="519944" y="1488552"/>
              <a:ext cx="7893305" cy="276999"/>
            </a:xfrm>
            <a:prstGeom prst="rect">
              <a:avLst/>
            </a:prstGeom>
            <a:noFill/>
          </p:spPr>
          <p:txBody>
            <a:bodyPr wrap="square" rtlCol="0">
              <a:spAutoFit/>
            </a:bodyPr>
            <a:lstStyle/>
            <a:p>
              <a:r>
                <a:rPr lang="en-US" sz="1200" dirty="0"/>
                <a:t>years following their independence. Some leaders were elected and some leaders were dictators.</a:t>
              </a:r>
            </a:p>
          </p:txBody>
        </p:sp>
      </p:grpSp>
    </p:spTree>
    <p:extLst>
      <p:ext uri="{BB962C8B-B14F-4D97-AF65-F5344CB8AC3E}">
        <p14:creationId xmlns:p14="http://schemas.microsoft.com/office/powerpoint/2010/main" val="2623785531"/>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158" name="Rectangle 110"/>
          <p:cNvSpPr>
            <a:spLocks noGrp="1" noChangeArrowheads="1"/>
          </p:cNvSpPr>
          <p:nvPr>
            <p:ph type="ctrTitle"/>
          </p:nvPr>
        </p:nvSpPr>
        <p:spPr>
          <a:xfrm>
            <a:off x="467544" y="1916832"/>
            <a:ext cx="8280920" cy="4176464"/>
          </a:xfrm>
          <a:noFill/>
          <a:ln/>
        </p:spPr>
        <p:txBody>
          <a:bodyPr/>
          <a:lstStyle/>
          <a:p>
            <a:r>
              <a:rPr lang="es-UY" sz="8800" b="1" dirty="0" err="1">
                <a:solidFill>
                  <a:schemeClr val="bg1"/>
                </a:solidFill>
                <a:effectLst>
                  <a:outerShdw blurRad="38100" dist="38100" dir="2700000" algn="tl">
                    <a:srgbClr val="000000">
                      <a:alpha val="43137"/>
                    </a:srgbClr>
                  </a:outerShdw>
                </a:effectLst>
              </a:rPr>
              <a:t>Why</a:t>
            </a:r>
            <a:r>
              <a:rPr lang="es-UY" sz="8800" b="1" dirty="0">
                <a:solidFill>
                  <a:schemeClr val="bg1"/>
                </a:solidFill>
                <a:effectLst>
                  <a:outerShdw blurRad="38100" dist="38100" dir="2700000" algn="tl">
                    <a:srgbClr val="000000">
                      <a:alpha val="43137"/>
                    </a:srgbClr>
                  </a:outerShdw>
                </a:effectLst>
              </a:rPr>
              <a:t> do </a:t>
            </a:r>
            <a:r>
              <a:rPr lang="es-UY" sz="8800" b="1" dirty="0" err="1">
                <a:solidFill>
                  <a:schemeClr val="bg1"/>
                </a:solidFill>
                <a:effectLst>
                  <a:outerShdw blurRad="38100" dist="38100" dir="2700000" algn="tl">
                    <a:srgbClr val="000000">
                      <a:alpha val="43137"/>
                    </a:srgbClr>
                  </a:outerShdw>
                </a:effectLst>
              </a:rPr>
              <a:t>revolutions</a:t>
            </a:r>
            <a:r>
              <a:rPr lang="es-UY" sz="8800" b="1" dirty="0">
                <a:solidFill>
                  <a:schemeClr val="bg1"/>
                </a:solidFill>
                <a:effectLst>
                  <a:outerShdw blurRad="38100" dist="38100" dir="2700000" algn="tl">
                    <a:srgbClr val="000000">
                      <a:alpha val="43137"/>
                    </a:srgbClr>
                  </a:outerShdw>
                </a:effectLst>
              </a:rPr>
              <a:t> </a:t>
            </a:r>
            <a:r>
              <a:rPr lang="es-UY" sz="8800" b="1" dirty="0" err="1">
                <a:solidFill>
                  <a:schemeClr val="bg1"/>
                </a:solidFill>
                <a:effectLst>
                  <a:outerShdw blurRad="38100" dist="38100" dir="2700000" algn="tl">
                    <a:srgbClr val="000000">
                      <a:alpha val="43137"/>
                    </a:srgbClr>
                  </a:outerShdw>
                </a:effectLst>
              </a:rPr>
              <a:t>occur</a:t>
            </a:r>
            <a:r>
              <a:rPr lang="es-UY" sz="8800" b="1" dirty="0">
                <a:solidFill>
                  <a:schemeClr val="bg1"/>
                </a:solidFill>
                <a:effectLst>
                  <a:outerShdw blurRad="38100" dist="38100" dir="2700000" algn="tl">
                    <a:srgbClr val="000000">
                      <a:alpha val="43137"/>
                    </a:srgbClr>
                  </a:outerShdw>
                </a:effectLst>
              </a:rPr>
              <a:t>?</a:t>
            </a:r>
            <a:endParaRPr lang="es-ES" sz="88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04298588"/>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9" name="Picture 11" descr="http://www.operationworld.org/files/ow/maps/lginset/cuba-LMAP-m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67544"/>
            <a:ext cx="9191625" cy="920115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27360" y="4293096"/>
            <a:ext cx="8736904" cy="2188543"/>
          </a:xfrm>
          <a:solidFill>
            <a:schemeClr val="bg1">
              <a:alpha val="93000"/>
            </a:schemeClr>
          </a:solidFill>
          <a:ln>
            <a:solidFill>
              <a:schemeClr val="tx1"/>
            </a:solidFill>
          </a:ln>
        </p:spPr>
        <p:txBody>
          <a:bodyPr/>
          <a:lstStyle/>
          <a:p>
            <a:r>
              <a:rPr lang="en-US" sz="3800" dirty="0"/>
              <a:t>In this lesson, we are going to examine a specific event that has had a lasting affect on the country of Cuba.</a:t>
            </a:r>
          </a:p>
        </p:txBody>
      </p:sp>
      <p:sp>
        <p:nvSpPr>
          <p:cNvPr id="3" name="AutoShape 2" descr="http://www.clker.com/cliparts/i/P/b/P/j/P/cuba.sv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4" name="AutoShape 4" descr="http://www.clker.com/cliparts/i/P/b/P/j/P/cuba.sv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5" name="AutoShape 7" descr="http://www.clker.com/cliparts/i/P/b/P/j/P/cuba.sv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Tree>
    <p:extLst>
      <p:ext uri="{BB962C8B-B14F-4D97-AF65-F5344CB8AC3E}">
        <p14:creationId xmlns:p14="http://schemas.microsoft.com/office/powerpoint/2010/main" val="2613682782"/>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158" name="Rectangle 110"/>
          <p:cNvSpPr>
            <a:spLocks noGrp="1" noChangeArrowheads="1"/>
          </p:cNvSpPr>
          <p:nvPr>
            <p:ph type="ctrTitle"/>
          </p:nvPr>
        </p:nvSpPr>
        <p:spPr>
          <a:xfrm>
            <a:off x="197514" y="2060848"/>
            <a:ext cx="8676964" cy="1728192"/>
          </a:xfrm>
          <a:noFill/>
          <a:ln/>
        </p:spPr>
        <p:txBody>
          <a:bodyPr/>
          <a:lstStyle/>
          <a:p>
            <a:r>
              <a:rPr lang="es-UY" b="1" dirty="0" err="1">
                <a:solidFill>
                  <a:schemeClr val="bg1"/>
                </a:solidFill>
                <a:effectLst>
                  <a:outerShdw blurRad="38100" dist="38100" dir="2700000" algn="tl">
                    <a:srgbClr val="000000">
                      <a:alpha val="43137"/>
                    </a:srgbClr>
                  </a:outerShdw>
                </a:effectLst>
              </a:rPr>
              <a:t>Which</a:t>
            </a:r>
            <a:r>
              <a:rPr lang="es-UY" b="1" dirty="0">
                <a:solidFill>
                  <a:schemeClr val="bg1"/>
                </a:solidFill>
                <a:effectLst>
                  <a:outerShdw blurRad="38100" dist="38100" dir="2700000" algn="tl">
                    <a:srgbClr val="000000">
                      <a:alpha val="43137"/>
                    </a:srgbClr>
                  </a:outerShdw>
                </a:effectLst>
              </a:rPr>
              <a:t> </a:t>
            </a:r>
            <a:r>
              <a:rPr lang="es-UY" b="1" dirty="0" err="1">
                <a:solidFill>
                  <a:schemeClr val="bg1"/>
                </a:solidFill>
                <a:effectLst>
                  <a:outerShdw blurRad="38100" dist="38100" dir="2700000" algn="tl">
                    <a:srgbClr val="000000">
                      <a:alpha val="43137"/>
                    </a:srgbClr>
                  </a:outerShdw>
                </a:effectLst>
              </a:rPr>
              <a:t>group</a:t>
            </a:r>
            <a:r>
              <a:rPr lang="es-UY" b="1" dirty="0">
                <a:solidFill>
                  <a:schemeClr val="bg1"/>
                </a:solidFill>
                <a:effectLst>
                  <a:outerShdw blurRad="38100" dist="38100" dir="2700000" algn="tl">
                    <a:srgbClr val="000000">
                      <a:alpha val="43137"/>
                    </a:srgbClr>
                  </a:outerShdw>
                </a:effectLst>
              </a:rPr>
              <a:t> </a:t>
            </a:r>
            <a:r>
              <a:rPr lang="es-UY" b="1" dirty="0" err="1">
                <a:solidFill>
                  <a:schemeClr val="bg1"/>
                </a:solidFill>
                <a:effectLst>
                  <a:outerShdw blurRad="38100" dist="38100" dir="2700000" algn="tl">
                    <a:srgbClr val="000000">
                      <a:alpha val="43137"/>
                    </a:srgbClr>
                  </a:outerShdw>
                </a:effectLst>
              </a:rPr>
              <a:t>was</a:t>
            </a:r>
            <a:r>
              <a:rPr lang="es-UY" b="1" dirty="0">
                <a:solidFill>
                  <a:schemeClr val="bg1"/>
                </a:solidFill>
                <a:effectLst>
                  <a:outerShdw blurRad="38100" dist="38100" dir="2700000" algn="tl">
                    <a:srgbClr val="000000">
                      <a:alpha val="43137"/>
                    </a:srgbClr>
                  </a:outerShdw>
                </a:effectLst>
              </a:rPr>
              <a:t> </a:t>
            </a:r>
            <a:r>
              <a:rPr lang="es-UY" b="1" dirty="0" err="1">
                <a:solidFill>
                  <a:schemeClr val="bg1"/>
                </a:solidFill>
                <a:effectLst>
                  <a:outerShdw blurRad="38100" dist="38100" dir="2700000" algn="tl">
                    <a:srgbClr val="000000">
                      <a:alpha val="43137"/>
                    </a:srgbClr>
                  </a:outerShdw>
                </a:effectLst>
              </a:rPr>
              <a:t>exploited</a:t>
            </a:r>
            <a:r>
              <a:rPr lang="es-UY" b="1" dirty="0">
                <a:solidFill>
                  <a:schemeClr val="bg1"/>
                </a:solidFill>
                <a:effectLst>
                  <a:outerShdw blurRad="38100" dist="38100" dir="2700000" algn="tl">
                    <a:srgbClr val="000000">
                      <a:alpha val="43137"/>
                    </a:srgbClr>
                  </a:outerShdw>
                </a:effectLst>
              </a:rPr>
              <a:t> (</a:t>
            </a:r>
            <a:r>
              <a:rPr lang="es-UY" b="1" dirty="0" err="1">
                <a:solidFill>
                  <a:schemeClr val="bg1"/>
                </a:solidFill>
                <a:effectLst>
                  <a:outerShdw blurRad="38100" dist="38100" dir="2700000" algn="tl">
                    <a:srgbClr val="000000">
                      <a:alpha val="43137"/>
                    </a:srgbClr>
                  </a:outerShdw>
                </a:effectLst>
              </a:rPr>
              <a:t>taken</a:t>
            </a:r>
            <a:r>
              <a:rPr lang="es-UY" b="1" dirty="0">
                <a:solidFill>
                  <a:schemeClr val="bg1"/>
                </a:solidFill>
                <a:effectLst>
                  <a:outerShdw blurRad="38100" dist="38100" dir="2700000" algn="tl">
                    <a:srgbClr val="000000">
                      <a:alpha val="43137"/>
                    </a:srgbClr>
                  </a:outerShdw>
                </a:effectLst>
              </a:rPr>
              <a:t> </a:t>
            </a:r>
            <a:r>
              <a:rPr lang="es-UY" b="1" dirty="0" err="1">
                <a:solidFill>
                  <a:schemeClr val="bg1"/>
                </a:solidFill>
                <a:effectLst>
                  <a:outerShdw blurRad="38100" dist="38100" dir="2700000" algn="tl">
                    <a:srgbClr val="000000">
                      <a:alpha val="43137"/>
                    </a:srgbClr>
                  </a:outerShdw>
                </a:effectLst>
              </a:rPr>
              <a:t>advantage</a:t>
            </a:r>
            <a:r>
              <a:rPr lang="es-UY" b="1" dirty="0">
                <a:solidFill>
                  <a:schemeClr val="bg1"/>
                </a:solidFill>
                <a:effectLst>
                  <a:outerShdw blurRad="38100" dist="38100" dir="2700000" algn="tl">
                    <a:srgbClr val="000000">
                      <a:alpha val="43137"/>
                    </a:srgbClr>
                  </a:outerShdw>
                </a:effectLst>
              </a:rPr>
              <a:t> of) in Cuba?</a:t>
            </a:r>
            <a:endParaRPr lang="es-ES" b="1" dirty="0">
              <a:solidFill>
                <a:schemeClr val="bg1"/>
              </a:solidFill>
              <a:effectLst>
                <a:outerShdw blurRad="38100" dist="38100" dir="2700000" algn="tl">
                  <a:srgbClr val="000000">
                    <a:alpha val="43137"/>
                  </a:srgbClr>
                </a:outerShdw>
              </a:effectLst>
            </a:endParaRPr>
          </a:p>
        </p:txBody>
      </p:sp>
      <p:sp>
        <p:nvSpPr>
          <p:cNvPr id="3" name="Rectangle 110"/>
          <p:cNvSpPr txBox="1">
            <a:spLocks noChangeArrowheads="1"/>
          </p:cNvSpPr>
          <p:nvPr/>
        </p:nvSpPr>
        <p:spPr bwMode="auto">
          <a:xfrm>
            <a:off x="107504" y="4223428"/>
            <a:ext cx="8856984" cy="194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s-UY" b="1" dirty="0" err="1">
                <a:solidFill>
                  <a:schemeClr val="bg1"/>
                </a:solidFill>
                <a:effectLst>
                  <a:outerShdw blurRad="38100" dist="38100" dir="2700000" algn="tl">
                    <a:srgbClr val="000000">
                      <a:alpha val="43137"/>
                    </a:srgbClr>
                  </a:outerShdw>
                </a:effectLst>
              </a:rPr>
              <a:t>The</a:t>
            </a:r>
            <a:r>
              <a:rPr lang="es-UY" b="1" dirty="0">
                <a:solidFill>
                  <a:schemeClr val="bg1"/>
                </a:solidFill>
                <a:effectLst>
                  <a:outerShdw blurRad="38100" dist="38100" dir="2700000" algn="tl">
                    <a:srgbClr val="000000">
                      <a:alpha val="43137"/>
                    </a:srgbClr>
                  </a:outerShdw>
                </a:effectLst>
              </a:rPr>
              <a:t> </a:t>
            </a:r>
            <a:r>
              <a:rPr lang="es-UY" b="1" dirty="0" err="1">
                <a:solidFill>
                  <a:schemeClr val="bg1"/>
                </a:solidFill>
                <a:effectLst>
                  <a:outerShdw blurRad="38100" dist="38100" dir="2700000" algn="tl">
                    <a:srgbClr val="000000">
                      <a:alpha val="43137"/>
                    </a:srgbClr>
                  </a:outerShdw>
                </a:effectLst>
              </a:rPr>
              <a:t>poor</a:t>
            </a:r>
            <a:r>
              <a:rPr lang="es-UY" b="1" dirty="0">
                <a:solidFill>
                  <a:schemeClr val="bg1"/>
                </a:solidFill>
                <a:effectLst>
                  <a:outerShdw blurRad="38100" dist="38100" dir="2700000" algn="tl">
                    <a:srgbClr val="000000">
                      <a:alpha val="43137"/>
                    </a:srgbClr>
                  </a:outerShdw>
                </a:effectLst>
              </a:rPr>
              <a:t> </a:t>
            </a:r>
            <a:r>
              <a:rPr lang="es-UY" b="1" dirty="0" err="1">
                <a:solidFill>
                  <a:schemeClr val="bg1"/>
                </a:solidFill>
                <a:effectLst>
                  <a:outerShdw blurRad="38100" dist="38100" dir="2700000" algn="tl">
                    <a:srgbClr val="000000">
                      <a:alpha val="43137"/>
                    </a:srgbClr>
                  </a:outerShdw>
                </a:effectLst>
              </a:rPr>
              <a:t>were</a:t>
            </a:r>
            <a:r>
              <a:rPr lang="es-UY" b="1" dirty="0">
                <a:solidFill>
                  <a:schemeClr val="bg1"/>
                </a:solidFill>
                <a:effectLst>
                  <a:outerShdw blurRad="38100" dist="38100" dir="2700000" algn="tl">
                    <a:srgbClr val="000000">
                      <a:alpha val="43137"/>
                    </a:srgbClr>
                  </a:outerShdw>
                </a:effectLst>
              </a:rPr>
              <a:t> </a:t>
            </a:r>
            <a:r>
              <a:rPr lang="es-UY" b="1" dirty="0" err="1">
                <a:solidFill>
                  <a:schemeClr val="bg1"/>
                </a:solidFill>
                <a:effectLst>
                  <a:outerShdw blurRad="38100" dist="38100" dir="2700000" algn="tl">
                    <a:srgbClr val="000000">
                      <a:alpha val="43137"/>
                    </a:srgbClr>
                  </a:outerShdw>
                </a:effectLst>
              </a:rPr>
              <a:t>taken</a:t>
            </a:r>
            <a:r>
              <a:rPr lang="es-UY" b="1" dirty="0">
                <a:solidFill>
                  <a:schemeClr val="bg1"/>
                </a:solidFill>
                <a:effectLst>
                  <a:outerShdw blurRad="38100" dist="38100" dir="2700000" algn="tl">
                    <a:srgbClr val="000000">
                      <a:alpha val="43137"/>
                    </a:srgbClr>
                  </a:outerShdw>
                </a:effectLst>
              </a:rPr>
              <a:t> </a:t>
            </a:r>
            <a:r>
              <a:rPr lang="es-UY" b="1" dirty="0" err="1">
                <a:solidFill>
                  <a:schemeClr val="bg1"/>
                </a:solidFill>
                <a:effectLst>
                  <a:outerShdw blurRad="38100" dist="38100" dir="2700000" algn="tl">
                    <a:srgbClr val="000000">
                      <a:alpha val="43137"/>
                    </a:srgbClr>
                  </a:outerShdw>
                </a:effectLst>
              </a:rPr>
              <a:t>advantage</a:t>
            </a:r>
            <a:r>
              <a:rPr lang="es-UY" b="1" dirty="0">
                <a:solidFill>
                  <a:schemeClr val="bg1"/>
                </a:solidFill>
                <a:effectLst>
                  <a:outerShdw blurRad="38100" dist="38100" dir="2700000" algn="tl">
                    <a:srgbClr val="000000">
                      <a:alpha val="43137"/>
                    </a:srgbClr>
                  </a:outerShdw>
                </a:effectLst>
              </a:rPr>
              <a:t> of in Cuba and </a:t>
            </a:r>
            <a:r>
              <a:rPr lang="es-UY" b="1" dirty="0" err="1">
                <a:solidFill>
                  <a:schemeClr val="bg1"/>
                </a:solidFill>
                <a:effectLst>
                  <a:outerShdw blurRad="38100" dist="38100" dir="2700000" algn="tl">
                    <a:srgbClr val="000000">
                      <a:alpha val="43137"/>
                    </a:srgbClr>
                  </a:outerShdw>
                </a:effectLst>
              </a:rPr>
              <a:t>were</a:t>
            </a:r>
            <a:r>
              <a:rPr lang="es-UY" b="1" dirty="0">
                <a:solidFill>
                  <a:schemeClr val="bg1"/>
                </a:solidFill>
                <a:effectLst>
                  <a:outerShdw blurRad="38100" dist="38100" dir="2700000" algn="tl">
                    <a:srgbClr val="000000">
                      <a:alpha val="43137"/>
                    </a:srgbClr>
                  </a:outerShdw>
                </a:effectLst>
              </a:rPr>
              <a:t> </a:t>
            </a:r>
            <a:r>
              <a:rPr lang="es-UY" b="1" dirty="0" err="1">
                <a:solidFill>
                  <a:schemeClr val="bg1"/>
                </a:solidFill>
                <a:effectLst>
                  <a:outerShdw blurRad="38100" dist="38100" dir="2700000" algn="tl">
                    <a:srgbClr val="000000">
                      <a:alpha val="43137"/>
                    </a:srgbClr>
                  </a:outerShdw>
                </a:effectLst>
              </a:rPr>
              <a:t>angry</a:t>
            </a:r>
            <a:r>
              <a:rPr lang="es-UY" b="1" dirty="0">
                <a:solidFill>
                  <a:schemeClr val="bg1"/>
                </a:solidFill>
                <a:effectLst>
                  <a:outerShdw blurRad="38100" dist="38100" dir="2700000" algn="tl">
                    <a:srgbClr val="000000">
                      <a:alpha val="43137"/>
                    </a:srgbClr>
                  </a:outerShdw>
                </a:effectLst>
              </a:rPr>
              <a:t> </a:t>
            </a:r>
            <a:r>
              <a:rPr lang="es-UY" b="1" dirty="0" err="1">
                <a:solidFill>
                  <a:schemeClr val="bg1"/>
                </a:solidFill>
                <a:effectLst>
                  <a:outerShdw blurRad="38100" dist="38100" dir="2700000" algn="tl">
                    <a:srgbClr val="000000">
                      <a:alpha val="43137"/>
                    </a:srgbClr>
                  </a:outerShdw>
                </a:effectLst>
              </a:rPr>
              <a:t>with</a:t>
            </a:r>
            <a:r>
              <a:rPr lang="es-UY" b="1" dirty="0">
                <a:solidFill>
                  <a:schemeClr val="bg1"/>
                </a:solidFill>
                <a:effectLst>
                  <a:outerShdw blurRad="38100" dist="38100" dir="2700000" algn="tl">
                    <a:srgbClr val="000000">
                      <a:alpha val="43137"/>
                    </a:srgbClr>
                  </a:outerShdw>
                </a:effectLst>
              </a:rPr>
              <a:t> </a:t>
            </a:r>
            <a:r>
              <a:rPr lang="es-UY" b="1" dirty="0" err="1">
                <a:solidFill>
                  <a:schemeClr val="bg1"/>
                </a:solidFill>
                <a:effectLst>
                  <a:outerShdw blurRad="38100" dist="38100" dir="2700000" algn="tl">
                    <a:srgbClr val="000000">
                      <a:alpha val="43137"/>
                    </a:srgbClr>
                  </a:outerShdw>
                </a:effectLst>
              </a:rPr>
              <a:t>their</a:t>
            </a:r>
            <a:r>
              <a:rPr lang="es-UY" b="1" dirty="0">
                <a:solidFill>
                  <a:schemeClr val="bg1"/>
                </a:solidFill>
                <a:effectLst>
                  <a:outerShdw blurRad="38100" dist="38100" dir="2700000" algn="tl">
                    <a:srgbClr val="000000">
                      <a:alpha val="43137"/>
                    </a:srgbClr>
                  </a:outerShdw>
                </a:effectLst>
              </a:rPr>
              <a:t> </a:t>
            </a:r>
            <a:r>
              <a:rPr lang="es-UY" b="1" dirty="0" err="1">
                <a:solidFill>
                  <a:schemeClr val="bg1"/>
                </a:solidFill>
                <a:effectLst>
                  <a:outerShdw blurRad="38100" dist="38100" dir="2700000" algn="tl">
                    <a:srgbClr val="000000">
                      <a:alpha val="43137"/>
                    </a:srgbClr>
                  </a:outerShdw>
                </a:effectLst>
              </a:rPr>
              <a:t>government</a:t>
            </a:r>
            <a:r>
              <a:rPr lang="es-UY" b="1" dirty="0">
                <a:solidFill>
                  <a:schemeClr val="bg1"/>
                </a:solidFill>
                <a:effectLst>
                  <a:outerShdw blurRad="38100" dist="38100" dir="2700000" algn="tl">
                    <a:srgbClr val="000000">
                      <a:alpha val="43137"/>
                    </a:srgbClr>
                  </a:outerShdw>
                </a:effectLst>
              </a:rPr>
              <a:t>.</a:t>
            </a:r>
            <a:endParaRPr lang="es-ES"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25299936"/>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2158"/>
                                        </p:tgtEl>
                                        <p:attrNameLst>
                                          <p:attrName>style.visibility</p:attrName>
                                        </p:attrNameLst>
                                      </p:cBhvr>
                                      <p:to>
                                        <p:strVal val="visible"/>
                                      </p:to>
                                    </p:set>
                                    <p:animEffect transition="in" filter="fade">
                                      <p:cBhvr>
                                        <p:cTn id="7" dur="1000"/>
                                        <p:tgtEl>
                                          <p:spTgt spid="2158"/>
                                        </p:tgtEl>
                                      </p:cBhvr>
                                    </p:animEffect>
                                    <p:anim calcmode="lin" valueType="num">
                                      <p:cBhvr>
                                        <p:cTn id="8" dur="1000" fill="hold"/>
                                        <p:tgtEl>
                                          <p:spTgt spid="2158"/>
                                        </p:tgtEl>
                                        <p:attrNameLst>
                                          <p:attrName>ppt_x</p:attrName>
                                        </p:attrNameLst>
                                      </p:cBhvr>
                                      <p:tavLst>
                                        <p:tav tm="0">
                                          <p:val>
                                            <p:strVal val="#ppt_x"/>
                                          </p:val>
                                        </p:tav>
                                        <p:tav tm="100000">
                                          <p:val>
                                            <p:strVal val="#ppt_x"/>
                                          </p:val>
                                        </p:tav>
                                      </p:tavLst>
                                    </p:anim>
                                    <p:anim calcmode="lin" valueType="num">
                                      <p:cBhvr>
                                        <p:cTn id="9" dur="1000" fill="hold"/>
                                        <p:tgtEl>
                                          <p:spTgt spid="215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8" grpId="0"/>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158" name="Rectangle 110"/>
          <p:cNvSpPr>
            <a:spLocks noGrp="1" noChangeArrowheads="1"/>
          </p:cNvSpPr>
          <p:nvPr>
            <p:ph type="ctrTitle"/>
          </p:nvPr>
        </p:nvSpPr>
        <p:spPr>
          <a:xfrm>
            <a:off x="252779" y="2312876"/>
            <a:ext cx="8676964" cy="2664296"/>
          </a:xfrm>
          <a:noFill/>
          <a:ln/>
        </p:spPr>
        <p:txBody>
          <a:bodyPr/>
          <a:lstStyle/>
          <a:p>
            <a:r>
              <a:rPr lang="es-UY" b="1" dirty="0" err="1">
                <a:solidFill>
                  <a:schemeClr val="bg1"/>
                </a:solidFill>
                <a:effectLst>
                  <a:outerShdw blurRad="38100" dist="38100" dir="2700000" algn="tl">
                    <a:srgbClr val="000000">
                      <a:alpha val="43137"/>
                    </a:srgbClr>
                  </a:outerShdw>
                </a:effectLst>
              </a:rPr>
              <a:t>Just</a:t>
            </a:r>
            <a:r>
              <a:rPr lang="es-UY" b="1" dirty="0">
                <a:solidFill>
                  <a:schemeClr val="bg1"/>
                </a:solidFill>
                <a:effectLst>
                  <a:outerShdw blurRad="38100" dist="38100" dir="2700000" algn="tl">
                    <a:srgbClr val="000000">
                      <a:alpha val="43137"/>
                    </a:srgbClr>
                  </a:outerShdw>
                </a:effectLst>
              </a:rPr>
              <a:t> </a:t>
            </a:r>
            <a:r>
              <a:rPr lang="es-UY" b="1" dirty="0" err="1">
                <a:solidFill>
                  <a:schemeClr val="bg1"/>
                </a:solidFill>
                <a:effectLst>
                  <a:outerShdw blurRad="38100" dist="38100" dir="2700000" algn="tl">
                    <a:srgbClr val="000000">
                      <a:alpha val="43137"/>
                    </a:srgbClr>
                  </a:outerShdw>
                </a:effectLst>
              </a:rPr>
              <a:t>like</a:t>
            </a:r>
            <a:r>
              <a:rPr lang="es-UY" b="1" dirty="0">
                <a:solidFill>
                  <a:schemeClr val="bg1"/>
                </a:solidFill>
                <a:effectLst>
                  <a:outerShdw blurRad="38100" dist="38100" dir="2700000" algn="tl">
                    <a:srgbClr val="000000">
                      <a:alpha val="43137"/>
                    </a:srgbClr>
                  </a:outerShdw>
                </a:effectLst>
              </a:rPr>
              <a:t> in </a:t>
            </a:r>
            <a:r>
              <a:rPr lang="es-UY" b="1" dirty="0" err="1">
                <a:solidFill>
                  <a:schemeClr val="bg1"/>
                </a:solidFill>
                <a:effectLst>
                  <a:outerShdw blurRad="38100" dist="38100" dir="2700000" algn="tl">
                    <a:srgbClr val="000000">
                      <a:alpha val="43137"/>
                    </a:srgbClr>
                  </a:outerShdw>
                </a:effectLst>
              </a:rPr>
              <a:t>other</a:t>
            </a:r>
            <a:r>
              <a:rPr lang="es-UY" b="1" dirty="0">
                <a:solidFill>
                  <a:schemeClr val="bg1"/>
                </a:solidFill>
                <a:effectLst>
                  <a:outerShdw blurRad="38100" dist="38100" dir="2700000" algn="tl">
                    <a:srgbClr val="000000">
                      <a:alpha val="43137"/>
                    </a:srgbClr>
                  </a:outerShdw>
                </a:effectLst>
              </a:rPr>
              <a:t> </a:t>
            </a:r>
            <a:r>
              <a:rPr lang="es-UY" b="1" dirty="0" err="1">
                <a:solidFill>
                  <a:schemeClr val="bg1"/>
                </a:solidFill>
                <a:effectLst>
                  <a:outerShdw blurRad="38100" dist="38100" dir="2700000" algn="tl">
                    <a:srgbClr val="000000">
                      <a:alpha val="43137"/>
                    </a:srgbClr>
                  </a:outerShdw>
                </a:effectLst>
              </a:rPr>
              <a:t>Latin</a:t>
            </a:r>
            <a:r>
              <a:rPr lang="es-UY" b="1" dirty="0">
                <a:solidFill>
                  <a:schemeClr val="bg1"/>
                </a:solidFill>
                <a:effectLst>
                  <a:outerShdw blurRad="38100" dist="38100" dir="2700000" algn="tl">
                    <a:srgbClr val="000000">
                      <a:alpha val="43137"/>
                    </a:srgbClr>
                  </a:outerShdw>
                </a:effectLst>
              </a:rPr>
              <a:t> American </a:t>
            </a:r>
            <a:r>
              <a:rPr lang="es-UY" b="1" dirty="0" err="1">
                <a:solidFill>
                  <a:schemeClr val="bg1"/>
                </a:solidFill>
                <a:effectLst>
                  <a:outerShdw blurRad="38100" dist="38100" dir="2700000" algn="tl">
                    <a:srgbClr val="000000">
                      <a:alpha val="43137"/>
                    </a:srgbClr>
                  </a:outerShdw>
                </a:effectLst>
              </a:rPr>
              <a:t>countries</a:t>
            </a:r>
            <a:r>
              <a:rPr lang="es-UY" b="1" dirty="0">
                <a:solidFill>
                  <a:schemeClr val="bg1"/>
                </a:solidFill>
                <a:effectLst>
                  <a:outerShdw blurRad="38100" dist="38100" dir="2700000" algn="tl">
                    <a:srgbClr val="000000">
                      <a:alpha val="43137"/>
                    </a:srgbClr>
                  </a:outerShdw>
                </a:effectLst>
              </a:rPr>
              <a:t>, a leader emerged </a:t>
            </a:r>
            <a:r>
              <a:rPr lang="es-UY" b="1" dirty="0" err="1">
                <a:solidFill>
                  <a:schemeClr val="bg1"/>
                </a:solidFill>
                <a:effectLst>
                  <a:outerShdw blurRad="38100" dist="38100" dir="2700000" algn="tl">
                    <a:srgbClr val="000000">
                      <a:alpha val="43137"/>
                    </a:srgbClr>
                  </a:outerShdw>
                </a:effectLst>
              </a:rPr>
              <a:t>to</a:t>
            </a:r>
            <a:r>
              <a:rPr lang="es-UY" b="1" dirty="0">
                <a:solidFill>
                  <a:schemeClr val="bg1"/>
                </a:solidFill>
                <a:effectLst>
                  <a:outerShdw blurRad="38100" dist="38100" dir="2700000" algn="tl">
                    <a:srgbClr val="000000">
                      <a:alpha val="43137"/>
                    </a:srgbClr>
                  </a:outerShdw>
                </a:effectLst>
              </a:rPr>
              <a:t> </a:t>
            </a:r>
            <a:r>
              <a:rPr lang="es-UY" b="1" dirty="0" err="1">
                <a:solidFill>
                  <a:schemeClr val="bg1"/>
                </a:solidFill>
                <a:effectLst>
                  <a:outerShdw blurRad="38100" dist="38100" dir="2700000" algn="tl">
                    <a:srgbClr val="000000">
                      <a:alpha val="43137"/>
                    </a:srgbClr>
                  </a:outerShdw>
                </a:effectLst>
              </a:rPr>
              <a:t>take</a:t>
            </a:r>
            <a:r>
              <a:rPr lang="es-UY" b="1" dirty="0">
                <a:solidFill>
                  <a:schemeClr val="bg1"/>
                </a:solidFill>
                <a:effectLst>
                  <a:outerShdw blurRad="38100" dist="38100" dir="2700000" algn="tl">
                    <a:srgbClr val="000000">
                      <a:alpha val="43137"/>
                    </a:srgbClr>
                  </a:outerShdw>
                </a:effectLst>
              </a:rPr>
              <a:t> up </a:t>
            </a:r>
            <a:r>
              <a:rPr lang="es-UY" b="1" dirty="0" err="1">
                <a:solidFill>
                  <a:schemeClr val="bg1"/>
                </a:solidFill>
                <a:effectLst>
                  <a:outerShdw blurRad="38100" dist="38100" dir="2700000" algn="tl">
                    <a:srgbClr val="000000">
                      <a:alpha val="43137"/>
                    </a:srgbClr>
                  </a:outerShdw>
                </a:effectLst>
              </a:rPr>
              <a:t>the</a:t>
            </a:r>
            <a:r>
              <a:rPr lang="es-UY" b="1" dirty="0">
                <a:solidFill>
                  <a:schemeClr val="bg1"/>
                </a:solidFill>
                <a:effectLst>
                  <a:outerShdw blurRad="38100" dist="38100" dir="2700000" algn="tl">
                    <a:srgbClr val="000000">
                      <a:alpha val="43137"/>
                    </a:srgbClr>
                  </a:outerShdw>
                </a:effectLst>
              </a:rPr>
              <a:t> cause…</a:t>
            </a:r>
            <a:endParaRPr lang="es-ES" b="1" dirty="0">
              <a:solidFill>
                <a:schemeClr val="bg1"/>
              </a:solidFill>
              <a:effectLst>
                <a:outerShdw blurRad="38100" dist="38100" dir="2700000" algn="tl">
                  <a:srgbClr val="000000">
                    <a:alpha val="43137"/>
                  </a:srgbClr>
                </a:outerShdw>
              </a:effectLst>
            </a:endParaRPr>
          </a:p>
        </p:txBody>
      </p:sp>
      <p:sp>
        <p:nvSpPr>
          <p:cNvPr id="4" name="Rectangle 110"/>
          <p:cNvSpPr txBox="1">
            <a:spLocks noChangeArrowheads="1"/>
          </p:cNvSpPr>
          <p:nvPr/>
        </p:nvSpPr>
        <p:spPr bwMode="auto">
          <a:xfrm>
            <a:off x="252779" y="2780928"/>
            <a:ext cx="4896544" cy="1728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s-UY" sz="8800" b="1" dirty="0">
                <a:solidFill>
                  <a:schemeClr val="bg1"/>
                </a:solidFill>
                <a:effectLst>
                  <a:outerShdw blurRad="38100" dist="38100" dir="2700000" algn="tl">
                    <a:srgbClr val="000000">
                      <a:alpha val="43137"/>
                    </a:srgbClr>
                  </a:outerShdw>
                </a:effectLst>
              </a:rPr>
              <a:t>Fidel Castro</a:t>
            </a:r>
            <a:endParaRPr lang="es-ES" sz="8800" b="1" dirty="0">
              <a:solidFill>
                <a:schemeClr val="bg1"/>
              </a:solidFill>
              <a:effectLst>
                <a:outerShdw blurRad="38100" dist="38100" dir="2700000" algn="tl">
                  <a:srgbClr val="000000">
                    <a:alpha val="43137"/>
                  </a:srgbClr>
                </a:outerShdw>
              </a:effectLst>
            </a:endParaRPr>
          </a:p>
        </p:txBody>
      </p:sp>
      <p:pic>
        <p:nvPicPr>
          <p:cNvPr id="1026" name="Picture 2" descr="http://vignette3.wikia.nocookie.net/godfather/images/4/4d/Fidel_Castro.jpg/revision/latest?cb=201004150529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1844824"/>
            <a:ext cx="3460289" cy="460851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4268365"/>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2158"/>
                                        </p:tgtEl>
                                        <p:attrNameLst>
                                          <p:attrName>style.visibility</p:attrName>
                                        </p:attrNameLst>
                                      </p:cBhvr>
                                      <p:to>
                                        <p:strVal val="visible"/>
                                      </p:to>
                                    </p:set>
                                    <p:animEffect transition="in" filter="fade">
                                      <p:cBhvr>
                                        <p:cTn id="7" dur="1000"/>
                                        <p:tgtEl>
                                          <p:spTgt spid="2158"/>
                                        </p:tgtEl>
                                      </p:cBhvr>
                                    </p:animEffect>
                                    <p:anim calcmode="lin" valueType="num">
                                      <p:cBhvr>
                                        <p:cTn id="8" dur="1000" fill="hold"/>
                                        <p:tgtEl>
                                          <p:spTgt spid="2158"/>
                                        </p:tgtEl>
                                        <p:attrNameLst>
                                          <p:attrName>ppt_x</p:attrName>
                                        </p:attrNameLst>
                                      </p:cBhvr>
                                      <p:tavLst>
                                        <p:tav tm="0">
                                          <p:val>
                                            <p:strVal val="#ppt_x"/>
                                          </p:val>
                                        </p:tav>
                                        <p:tav tm="100000">
                                          <p:val>
                                            <p:strVal val="#ppt_x"/>
                                          </p:val>
                                        </p:tav>
                                      </p:tavLst>
                                    </p:anim>
                                    <p:anim calcmode="lin" valueType="num">
                                      <p:cBhvr>
                                        <p:cTn id="9" dur="1000" fill="hold"/>
                                        <p:tgtEl>
                                          <p:spTgt spid="215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grpId="1" nodeType="clickEffect">
                                  <p:stCondLst>
                                    <p:cond delay="0"/>
                                  </p:stCondLst>
                                  <p:childTnLst>
                                    <p:animEffect transition="out" filter="fade">
                                      <p:cBhvr>
                                        <p:cTn id="13" dur="1000"/>
                                        <p:tgtEl>
                                          <p:spTgt spid="2158"/>
                                        </p:tgtEl>
                                      </p:cBhvr>
                                    </p:animEffect>
                                    <p:set>
                                      <p:cBhvr>
                                        <p:cTn id="14" dur="1" fill="hold">
                                          <p:stCondLst>
                                            <p:cond delay="999"/>
                                          </p:stCondLst>
                                        </p:cTn>
                                        <p:tgtEl>
                                          <p:spTgt spid="2158"/>
                                        </p:tgtEl>
                                        <p:attrNameLst>
                                          <p:attrName>style.visibility</p:attrName>
                                        </p:attrNameLst>
                                      </p:cBhvr>
                                      <p:to>
                                        <p:strVal val="hidden"/>
                                      </p:to>
                                    </p:set>
                                  </p:childTnLst>
                                </p:cTn>
                              </p:par>
                            </p:childTnLst>
                          </p:cTn>
                        </p:par>
                        <p:par>
                          <p:cTn id="15" fill="hold">
                            <p:stCondLst>
                              <p:cond delay="1000"/>
                            </p:stCondLst>
                            <p:childTnLst>
                              <p:par>
                                <p:cTn id="16" presetID="42" presetClass="entr" presetSubtype="0" fill="hold" grpId="0" nodeType="afterEffect">
                                  <p:stCondLst>
                                    <p:cond delay="50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500"/>
                                  </p:stCondLst>
                                  <p:childTnLst>
                                    <p:set>
                                      <p:cBhvr>
                                        <p:cTn id="22" dur="1" fill="hold">
                                          <p:stCondLst>
                                            <p:cond delay="0"/>
                                          </p:stCondLst>
                                        </p:cTn>
                                        <p:tgtEl>
                                          <p:spTgt spid="1026"/>
                                        </p:tgtEl>
                                        <p:attrNameLst>
                                          <p:attrName>style.visibility</p:attrName>
                                        </p:attrNameLst>
                                      </p:cBhvr>
                                      <p:to>
                                        <p:strVal val="visible"/>
                                      </p:to>
                                    </p:set>
                                    <p:animEffect transition="in" filter="fade">
                                      <p:cBhvr>
                                        <p:cTn id="23" dur="1000"/>
                                        <p:tgtEl>
                                          <p:spTgt spid="1026"/>
                                        </p:tgtEl>
                                      </p:cBhvr>
                                    </p:animEffect>
                                    <p:anim calcmode="lin" valueType="num">
                                      <p:cBhvr>
                                        <p:cTn id="24" dur="1000" fill="hold"/>
                                        <p:tgtEl>
                                          <p:spTgt spid="1026"/>
                                        </p:tgtEl>
                                        <p:attrNameLst>
                                          <p:attrName>ppt_x</p:attrName>
                                        </p:attrNameLst>
                                      </p:cBhvr>
                                      <p:tavLst>
                                        <p:tav tm="0">
                                          <p:val>
                                            <p:strVal val="#ppt_x"/>
                                          </p:val>
                                        </p:tav>
                                        <p:tav tm="100000">
                                          <p:val>
                                            <p:strVal val="#ppt_x"/>
                                          </p:val>
                                        </p:tav>
                                      </p:tavLst>
                                    </p:anim>
                                    <p:anim calcmode="lin" valueType="num">
                                      <p:cBhvr>
                                        <p:cTn id="25"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8" grpId="0"/>
      <p:bldP spid="2158" grpId="1"/>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158" name="Rectangle 110"/>
          <p:cNvSpPr>
            <a:spLocks noGrp="1" noChangeArrowheads="1"/>
          </p:cNvSpPr>
          <p:nvPr>
            <p:ph type="ctrTitle"/>
          </p:nvPr>
        </p:nvSpPr>
        <p:spPr>
          <a:xfrm>
            <a:off x="-36512" y="1844824"/>
            <a:ext cx="9180512" cy="3312368"/>
          </a:xfrm>
          <a:noFill/>
          <a:ln/>
        </p:spPr>
        <p:txBody>
          <a:bodyPr/>
          <a:lstStyle/>
          <a:p>
            <a:r>
              <a:rPr lang="es-UY" sz="4000" b="1" dirty="0">
                <a:solidFill>
                  <a:schemeClr val="bg1"/>
                </a:solidFill>
                <a:effectLst>
                  <a:outerShdw blurRad="38100" dist="38100" dir="2700000" algn="tl">
                    <a:srgbClr val="000000">
                      <a:alpha val="43137"/>
                    </a:srgbClr>
                  </a:outerShdw>
                </a:effectLst>
              </a:rPr>
              <a:t>In </a:t>
            </a:r>
            <a:r>
              <a:rPr lang="es-UY" sz="4000" b="1" dirty="0" err="1">
                <a:solidFill>
                  <a:schemeClr val="bg1"/>
                </a:solidFill>
                <a:effectLst>
                  <a:outerShdw blurRad="38100" dist="38100" dir="2700000" algn="tl">
                    <a:srgbClr val="000000">
                      <a:alpha val="43137"/>
                    </a:srgbClr>
                  </a:outerShdw>
                </a:effectLst>
              </a:rPr>
              <a:t>the</a:t>
            </a:r>
            <a:r>
              <a:rPr lang="es-UY" sz="4000" b="1" dirty="0">
                <a:solidFill>
                  <a:schemeClr val="bg1"/>
                </a:solidFill>
                <a:effectLst>
                  <a:outerShdw blurRad="38100" dist="38100" dir="2700000" algn="tl">
                    <a:srgbClr val="000000">
                      <a:alpha val="43137"/>
                    </a:srgbClr>
                  </a:outerShdw>
                </a:effectLst>
              </a:rPr>
              <a:t> late 1950s, Fidel Castro </a:t>
            </a:r>
            <a:br>
              <a:rPr lang="es-UY" sz="4000" b="1" dirty="0">
                <a:solidFill>
                  <a:schemeClr val="bg1"/>
                </a:solidFill>
                <a:effectLst>
                  <a:outerShdw blurRad="38100" dist="38100" dir="2700000" algn="tl">
                    <a:srgbClr val="000000">
                      <a:alpha val="43137"/>
                    </a:srgbClr>
                  </a:outerShdw>
                </a:effectLst>
              </a:rPr>
            </a:br>
            <a:r>
              <a:rPr lang="es-UY" sz="4000" b="1" dirty="0" err="1">
                <a:solidFill>
                  <a:schemeClr val="bg1"/>
                </a:solidFill>
                <a:effectLst>
                  <a:outerShdw blurRad="38100" dist="38100" dir="2700000" algn="tl">
                    <a:srgbClr val="000000">
                      <a:alpha val="43137"/>
                    </a:srgbClr>
                  </a:outerShdw>
                </a:effectLst>
              </a:rPr>
              <a:t>led</a:t>
            </a:r>
            <a:r>
              <a:rPr lang="es-UY" sz="4000" b="1" dirty="0">
                <a:solidFill>
                  <a:schemeClr val="bg1"/>
                </a:solidFill>
                <a:effectLst>
                  <a:outerShdw blurRad="38100" dist="38100" dir="2700000" algn="tl">
                    <a:srgbClr val="000000">
                      <a:alpha val="43137"/>
                    </a:srgbClr>
                  </a:outerShdw>
                </a:effectLst>
              </a:rPr>
              <a:t> </a:t>
            </a:r>
            <a:r>
              <a:rPr lang="es-UY" sz="4000" b="1" dirty="0" err="1">
                <a:solidFill>
                  <a:schemeClr val="bg1"/>
                </a:solidFill>
                <a:effectLst>
                  <a:outerShdw blurRad="38100" dist="38100" dir="2700000" algn="tl">
                    <a:srgbClr val="000000">
                      <a:alpha val="43137"/>
                    </a:srgbClr>
                  </a:outerShdw>
                </a:effectLst>
              </a:rPr>
              <a:t>an</a:t>
            </a:r>
            <a:r>
              <a:rPr lang="es-UY" sz="4000" b="1" dirty="0">
                <a:solidFill>
                  <a:schemeClr val="bg1"/>
                </a:solidFill>
                <a:effectLst>
                  <a:outerShdw blurRad="38100" dist="38100" dir="2700000" algn="tl">
                    <a:srgbClr val="000000">
                      <a:alpha val="43137"/>
                    </a:srgbClr>
                  </a:outerShdw>
                </a:effectLst>
              </a:rPr>
              <a:t> </a:t>
            </a:r>
            <a:r>
              <a:rPr lang="es-UY" sz="4000" b="1" dirty="0" err="1">
                <a:solidFill>
                  <a:schemeClr val="bg1"/>
                </a:solidFill>
                <a:effectLst>
                  <a:outerShdw blurRad="38100" dist="38100" dir="2700000" algn="tl">
                    <a:srgbClr val="000000">
                      <a:alpha val="43137"/>
                    </a:srgbClr>
                  </a:outerShdw>
                </a:effectLst>
              </a:rPr>
              <a:t>army</a:t>
            </a:r>
            <a:r>
              <a:rPr lang="es-UY" sz="4000" b="1" dirty="0">
                <a:solidFill>
                  <a:schemeClr val="bg1"/>
                </a:solidFill>
                <a:effectLst>
                  <a:outerShdw blurRad="38100" dist="38100" dir="2700000" algn="tl">
                    <a:srgbClr val="000000">
                      <a:alpha val="43137"/>
                    </a:srgbClr>
                  </a:outerShdw>
                </a:effectLst>
              </a:rPr>
              <a:t> of </a:t>
            </a:r>
            <a:r>
              <a:rPr lang="es-UY" sz="4000" b="1" dirty="0" err="1">
                <a:solidFill>
                  <a:schemeClr val="bg1"/>
                </a:solidFill>
                <a:effectLst>
                  <a:outerShdw blurRad="38100" dist="38100" dir="2700000" algn="tl">
                    <a:srgbClr val="000000">
                      <a:alpha val="43137"/>
                    </a:srgbClr>
                  </a:outerShdw>
                </a:effectLst>
              </a:rPr>
              <a:t>rebels</a:t>
            </a:r>
            <a:r>
              <a:rPr lang="es-UY" sz="4000" b="1" dirty="0">
                <a:solidFill>
                  <a:schemeClr val="bg1"/>
                </a:solidFill>
                <a:effectLst>
                  <a:outerShdw blurRad="38100" dist="38100" dir="2700000" algn="tl">
                    <a:srgbClr val="000000">
                      <a:alpha val="43137"/>
                    </a:srgbClr>
                  </a:outerShdw>
                </a:effectLst>
              </a:rPr>
              <a:t> and </a:t>
            </a:r>
            <a:br>
              <a:rPr lang="es-UY" sz="4000" b="1" dirty="0">
                <a:solidFill>
                  <a:schemeClr val="bg1"/>
                </a:solidFill>
                <a:effectLst>
                  <a:outerShdw blurRad="38100" dist="38100" dir="2700000" algn="tl">
                    <a:srgbClr val="000000">
                      <a:alpha val="43137"/>
                    </a:srgbClr>
                  </a:outerShdw>
                </a:effectLst>
              </a:rPr>
            </a:br>
            <a:r>
              <a:rPr lang="es-UY" sz="4000" b="1" dirty="0" err="1">
                <a:solidFill>
                  <a:schemeClr val="bg1"/>
                </a:solidFill>
                <a:effectLst>
                  <a:outerShdw blurRad="38100" dist="38100" dir="2700000" algn="tl">
                    <a:srgbClr val="000000">
                      <a:alpha val="43137"/>
                    </a:srgbClr>
                  </a:outerShdw>
                </a:effectLst>
              </a:rPr>
              <a:t>defeated</a:t>
            </a:r>
            <a:r>
              <a:rPr lang="es-UY" sz="4000" b="1" dirty="0">
                <a:solidFill>
                  <a:schemeClr val="bg1"/>
                </a:solidFill>
                <a:effectLst>
                  <a:outerShdw blurRad="38100" dist="38100" dir="2700000" algn="tl">
                    <a:srgbClr val="000000">
                      <a:alpha val="43137"/>
                    </a:srgbClr>
                  </a:outerShdw>
                </a:effectLst>
              </a:rPr>
              <a:t> </a:t>
            </a:r>
            <a:r>
              <a:rPr lang="es-UY" sz="4000" b="1" dirty="0" err="1">
                <a:solidFill>
                  <a:schemeClr val="bg1"/>
                </a:solidFill>
                <a:effectLst>
                  <a:outerShdw blurRad="38100" dist="38100" dir="2700000" algn="tl">
                    <a:srgbClr val="000000">
                      <a:alpha val="43137"/>
                    </a:srgbClr>
                  </a:outerShdw>
                </a:effectLst>
              </a:rPr>
              <a:t>the</a:t>
            </a:r>
            <a:r>
              <a:rPr lang="es-UY" sz="4000" b="1" dirty="0">
                <a:solidFill>
                  <a:schemeClr val="bg1"/>
                </a:solidFill>
                <a:effectLst>
                  <a:outerShdw blurRad="38100" dist="38100" dir="2700000" algn="tl">
                    <a:srgbClr val="000000">
                      <a:alpha val="43137"/>
                    </a:srgbClr>
                  </a:outerShdw>
                </a:effectLst>
              </a:rPr>
              <a:t> </a:t>
            </a:r>
            <a:r>
              <a:rPr lang="es-UY" sz="4000" b="1" dirty="0" err="1">
                <a:solidFill>
                  <a:schemeClr val="bg1"/>
                </a:solidFill>
                <a:effectLst>
                  <a:outerShdw blurRad="38100" dist="38100" dir="2700000" algn="tl">
                    <a:srgbClr val="000000">
                      <a:alpha val="43137"/>
                    </a:srgbClr>
                  </a:outerShdw>
                </a:effectLst>
              </a:rPr>
              <a:t>corrupt</a:t>
            </a:r>
            <a:r>
              <a:rPr lang="es-UY" sz="4000" b="1" dirty="0">
                <a:solidFill>
                  <a:schemeClr val="bg1"/>
                </a:solidFill>
                <a:effectLst>
                  <a:outerShdw blurRad="38100" dist="38100" dir="2700000" algn="tl">
                    <a:srgbClr val="000000">
                      <a:alpha val="43137"/>
                    </a:srgbClr>
                  </a:outerShdw>
                </a:effectLst>
              </a:rPr>
              <a:t> </a:t>
            </a:r>
            <a:r>
              <a:rPr lang="es-UY" sz="4000" b="1" dirty="0" err="1">
                <a:solidFill>
                  <a:schemeClr val="bg1"/>
                </a:solidFill>
                <a:effectLst>
                  <a:outerShdw blurRad="38100" dist="38100" dir="2700000" algn="tl">
                    <a:srgbClr val="000000">
                      <a:alpha val="43137"/>
                    </a:srgbClr>
                  </a:outerShdw>
                </a:effectLst>
              </a:rPr>
              <a:t>government</a:t>
            </a:r>
            <a:r>
              <a:rPr lang="es-UY" sz="4000" b="1" dirty="0">
                <a:solidFill>
                  <a:schemeClr val="bg1"/>
                </a:solidFill>
                <a:effectLst>
                  <a:outerShdw blurRad="38100" dist="38100" dir="2700000" algn="tl">
                    <a:srgbClr val="000000">
                      <a:alpha val="43137"/>
                    </a:srgbClr>
                  </a:outerShdw>
                </a:effectLst>
              </a:rPr>
              <a:t> </a:t>
            </a:r>
            <a:br>
              <a:rPr lang="es-UY" sz="4000" b="1" dirty="0">
                <a:solidFill>
                  <a:schemeClr val="bg1"/>
                </a:solidFill>
                <a:effectLst>
                  <a:outerShdw blurRad="38100" dist="38100" dir="2700000" algn="tl">
                    <a:srgbClr val="000000">
                      <a:alpha val="43137"/>
                    </a:srgbClr>
                  </a:outerShdw>
                </a:effectLst>
              </a:rPr>
            </a:br>
            <a:r>
              <a:rPr lang="es-UY" sz="4000" b="1" dirty="0">
                <a:solidFill>
                  <a:schemeClr val="bg1"/>
                </a:solidFill>
                <a:effectLst>
                  <a:outerShdw blurRad="38100" dist="38100" dir="2700000" algn="tl">
                    <a:srgbClr val="000000">
                      <a:alpha val="43137"/>
                    </a:srgbClr>
                  </a:outerShdw>
                </a:effectLst>
              </a:rPr>
              <a:t>(a </a:t>
            </a:r>
            <a:r>
              <a:rPr lang="es-UY" sz="4000" b="1" dirty="0" err="1">
                <a:solidFill>
                  <a:schemeClr val="bg1"/>
                </a:solidFill>
                <a:effectLst>
                  <a:outerShdw blurRad="38100" dist="38100" dir="2700000" algn="tl">
                    <a:srgbClr val="000000">
                      <a:alpha val="43137"/>
                    </a:srgbClr>
                  </a:outerShdw>
                </a:effectLst>
              </a:rPr>
              <a:t>dictator</a:t>
            </a:r>
            <a:r>
              <a:rPr lang="es-UY" sz="4000" b="1" dirty="0">
                <a:solidFill>
                  <a:schemeClr val="bg1"/>
                </a:solidFill>
                <a:effectLst>
                  <a:outerShdw blurRad="38100" dist="38100" dir="2700000" algn="tl">
                    <a:srgbClr val="000000">
                      <a:alpha val="43137"/>
                    </a:srgbClr>
                  </a:outerShdw>
                </a:effectLst>
              </a:rPr>
              <a:t> </a:t>
            </a:r>
            <a:r>
              <a:rPr lang="es-UY" sz="4000" b="1" dirty="0" err="1">
                <a:solidFill>
                  <a:schemeClr val="bg1"/>
                </a:solidFill>
                <a:effectLst>
                  <a:outerShdw blurRad="38100" dist="38100" dir="2700000" algn="tl">
                    <a:srgbClr val="000000">
                      <a:alpha val="43137"/>
                    </a:srgbClr>
                  </a:outerShdw>
                </a:effectLst>
              </a:rPr>
              <a:t>named</a:t>
            </a:r>
            <a:r>
              <a:rPr lang="es-UY" sz="4000" b="1" dirty="0">
                <a:solidFill>
                  <a:schemeClr val="bg1"/>
                </a:solidFill>
                <a:effectLst>
                  <a:outerShdw blurRad="38100" dist="38100" dir="2700000" algn="tl">
                    <a:srgbClr val="000000">
                      <a:alpha val="43137"/>
                    </a:srgbClr>
                  </a:outerShdw>
                </a:effectLst>
              </a:rPr>
              <a:t> Batista).</a:t>
            </a:r>
            <a:endParaRPr lang="es-ES" sz="3600" b="1" dirty="0">
              <a:solidFill>
                <a:schemeClr val="bg1"/>
              </a:solidFill>
              <a:effectLst>
                <a:outerShdw blurRad="38100" dist="38100" dir="2700000" algn="tl">
                  <a:srgbClr val="000000">
                    <a:alpha val="43137"/>
                  </a:srgbClr>
                </a:outerShdw>
              </a:effectLst>
            </a:endParaRPr>
          </a:p>
        </p:txBody>
      </p:sp>
      <p:sp>
        <p:nvSpPr>
          <p:cNvPr id="5" name="Rectangle 4"/>
          <p:cNvSpPr/>
          <p:nvPr/>
        </p:nvSpPr>
        <p:spPr>
          <a:xfrm>
            <a:off x="1326481" y="5157192"/>
            <a:ext cx="6408712" cy="1323439"/>
          </a:xfrm>
          <a:prstGeom prst="rect">
            <a:avLst/>
          </a:prstGeom>
        </p:spPr>
        <p:txBody>
          <a:bodyPr wrap="square">
            <a:spAutoFit/>
          </a:bodyPr>
          <a:lstStyle/>
          <a:p>
            <a:pPr algn="ctr"/>
            <a:r>
              <a:rPr lang="es-UY" sz="4000" b="1" kern="0" dirty="0" err="1">
                <a:solidFill>
                  <a:srgbClr val="FFFFFF"/>
                </a:solidFill>
                <a:effectLst>
                  <a:outerShdw blurRad="38100" dist="38100" dir="2700000" algn="tl">
                    <a:srgbClr val="000000">
                      <a:alpha val="43137"/>
                    </a:srgbClr>
                  </a:outerShdw>
                </a:effectLst>
                <a:latin typeface="Arial"/>
                <a:ea typeface="+mj-ea"/>
                <a:cs typeface="Arial"/>
              </a:rPr>
              <a:t>This</a:t>
            </a:r>
            <a:r>
              <a:rPr lang="es-UY" sz="4000" b="1" kern="0" dirty="0">
                <a:solidFill>
                  <a:srgbClr val="FFFFFF"/>
                </a:solidFill>
                <a:effectLst>
                  <a:outerShdw blurRad="38100" dist="38100" dir="2700000" algn="tl">
                    <a:srgbClr val="000000">
                      <a:alpha val="43137"/>
                    </a:srgbClr>
                  </a:outerShdw>
                </a:effectLst>
                <a:latin typeface="Arial"/>
                <a:ea typeface="+mj-ea"/>
                <a:cs typeface="Arial"/>
              </a:rPr>
              <a:t> </a:t>
            </a:r>
            <a:r>
              <a:rPr lang="es-UY" sz="4000" b="1" kern="0" dirty="0" err="1">
                <a:solidFill>
                  <a:srgbClr val="FFFFFF"/>
                </a:solidFill>
                <a:effectLst>
                  <a:outerShdw blurRad="38100" dist="38100" dir="2700000" algn="tl">
                    <a:srgbClr val="000000">
                      <a:alpha val="43137"/>
                    </a:srgbClr>
                  </a:outerShdw>
                </a:effectLst>
                <a:latin typeface="Arial"/>
                <a:ea typeface="+mj-ea"/>
                <a:cs typeface="Arial"/>
              </a:rPr>
              <a:t>is</a:t>
            </a:r>
            <a:r>
              <a:rPr lang="es-UY" sz="4000" b="1" kern="0" dirty="0">
                <a:solidFill>
                  <a:srgbClr val="FFFFFF"/>
                </a:solidFill>
                <a:effectLst>
                  <a:outerShdw blurRad="38100" dist="38100" dir="2700000" algn="tl">
                    <a:srgbClr val="000000">
                      <a:alpha val="43137"/>
                    </a:srgbClr>
                  </a:outerShdw>
                </a:effectLst>
                <a:latin typeface="Arial"/>
                <a:ea typeface="+mj-ea"/>
                <a:cs typeface="Arial"/>
              </a:rPr>
              <a:t> </a:t>
            </a:r>
            <a:r>
              <a:rPr lang="es-UY" sz="4000" b="1" kern="0" dirty="0" err="1">
                <a:solidFill>
                  <a:srgbClr val="FFFFFF"/>
                </a:solidFill>
                <a:effectLst>
                  <a:outerShdw blurRad="38100" dist="38100" dir="2700000" algn="tl">
                    <a:srgbClr val="000000">
                      <a:alpha val="43137"/>
                    </a:srgbClr>
                  </a:outerShdw>
                </a:effectLst>
                <a:latin typeface="Arial"/>
                <a:ea typeface="+mj-ea"/>
                <a:cs typeface="Arial"/>
              </a:rPr>
              <a:t>known</a:t>
            </a:r>
            <a:r>
              <a:rPr lang="es-UY" sz="4000" b="1" kern="0" dirty="0">
                <a:solidFill>
                  <a:srgbClr val="FFFFFF"/>
                </a:solidFill>
                <a:effectLst>
                  <a:outerShdw blurRad="38100" dist="38100" dir="2700000" algn="tl">
                    <a:srgbClr val="000000">
                      <a:alpha val="43137"/>
                    </a:srgbClr>
                  </a:outerShdw>
                </a:effectLst>
                <a:latin typeface="Arial"/>
                <a:ea typeface="+mj-ea"/>
                <a:cs typeface="Arial"/>
              </a:rPr>
              <a:t> as </a:t>
            </a:r>
            <a:r>
              <a:rPr lang="es-UY" sz="4000" b="1" kern="0" dirty="0" err="1">
                <a:solidFill>
                  <a:srgbClr val="FFFFFF"/>
                </a:solidFill>
                <a:effectLst>
                  <a:outerShdw blurRad="38100" dist="38100" dir="2700000" algn="tl">
                    <a:srgbClr val="000000">
                      <a:alpha val="43137"/>
                    </a:srgbClr>
                  </a:outerShdw>
                </a:effectLst>
                <a:latin typeface="Arial"/>
                <a:ea typeface="+mj-ea"/>
                <a:cs typeface="Arial"/>
              </a:rPr>
              <a:t>the</a:t>
            </a:r>
            <a:r>
              <a:rPr lang="es-UY" sz="4000" b="1" kern="0" dirty="0">
                <a:solidFill>
                  <a:srgbClr val="FFFFFF"/>
                </a:solidFill>
                <a:effectLst>
                  <a:outerShdw blurRad="38100" dist="38100" dir="2700000" algn="tl">
                    <a:srgbClr val="000000">
                      <a:alpha val="43137"/>
                    </a:srgbClr>
                  </a:outerShdw>
                </a:effectLst>
                <a:latin typeface="Arial"/>
                <a:ea typeface="+mj-ea"/>
                <a:cs typeface="Arial"/>
              </a:rPr>
              <a:t> </a:t>
            </a:r>
            <a:br>
              <a:rPr lang="es-UY" sz="4000" b="1" kern="0" dirty="0">
                <a:solidFill>
                  <a:srgbClr val="FFFFFF"/>
                </a:solidFill>
                <a:effectLst>
                  <a:outerShdw blurRad="38100" dist="38100" dir="2700000" algn="tl">
                    <a:srgbClr val="000000">
                      <a:alpha val="43137"/>
                    </a:srgbClr>
                  </a:outerShdw>
                </a:effectLst>
                <a:latin typeface="Arial"/>
                <a:ea typeface="+mj-ea"/>
                <a:cs typeface="Arial"/>
              </a:rPr>
            </a:br>
            <a:r>
              <a:rPr lang="es-UY" sz="4000" b="1" kern="0" dirty="0">
                <a:solidFill>
                  <a:srgbClr val="FFFFFF"/>
                </a:solidFill>
                <a:effectLst>
                  <a:outerShdw blurRad="38100" dist="38100" dir="2700000" algn="tl">
                    <a:srgbClr val="000000">
                      <a:alpha val="43137"/>
                    </a:srgbClr>
                  </a:outerShdw>
                </a:effectLst>
                <a:latin typeface="Arial"/>
                <a:ea typeface="+mj-ea"/>
                <a:cs typeface="Arial"/>
              </a:rPr>
              <a:t>Cuban </a:t>
            </a:r>
            <a:r>
              <a:rPr lang="es-UY" sz="4000" b="1" kern="0" dirty="0" err="1">
                <a:solidFill>
                  <a:srgbClr val="FFFFFF"/>
                </a:solidFill>
                <a:effectLst>
                  <a:outerShdw blurRad="38100" dist="38100" dir="2700000" algn="tl">
                    <a:srgbClr val="000000">
                      <a:alpha val="43137"/>
                    </a:srgbClr>
                  </a:outerShdw>
                </a:effectLst>
                <a:latin typeface="Arial"/>
                <a:ea typeface="+mj-ea"/>
                <a:cs typeface="Arial"/>
              </a:rPr>
              <a:t>Revolution</a:t>
            </a:r>
            <a:r>
              <a:rPr lang="es-UY" sz="4000" b="1" kern="0" dirty="0">
                <a:solidFill>
                  <a:srgbClr val="FFFFFF"/>
                </a:solidFill>
                <a:effectLst>
                  <a:outerShdw blurRad="38100" dist="38100" dir="2700000" algn="tl">
                    <a:srgbClr val="000000">
                      <a:alpha val="43137"/>
                    </a:srgbClr>
                  </a:outerShdw>
                </a:effectLst>
                <a:latin typeface="Arial"/>
                <a:ea typeface="+mj-ea"/>
                <a:cs typeface="Arial"/>
              </a:rPr>
              <a:t>.</a:t>
            </a:r>
            <a:endParaRPr lang="en-US" sz="2000" dirty="0"/>
          </a:p>
        </p:txBody>
      </p:sp>
    </p:spTree>
    <p:extLst>
      <p:ext uri="{BB962C8B-B14F-4D97-AF65-F5344CB8AC3E}">
        <p14:creationId xmlns:p14="http://schemas.microsoft.com/office/powerpoint/2010/main" val="2769585130"/>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2158"/>
                                        </p:tgtEl>
                                        <p:attrNameLst>
                                          <p:attrName>style.visibility</p:attrName>
                                        </p:attrNameLst>
                                      </p:cBhvr>
                                      <p:to>
                                        <p:strVal val="visible"/>
                                      </p:to>
                                    </p:set>
                                    <p:animEffect transition="in" filter="fade">
                                      <p:cBhvr>
                                        <p:cTn id="7" dur="1000"/>
                                        <p:tgtEl>
                                          <p:spTgt spid="2158"/>
                                        </p:tgtEl>
                                      </p:cBhvr>
                                    </p:animEffect>
                                    <p:anim calcmode="lin" valueType="num">
                                      <p:cBhvr>
                                        <p:cTn id="8" dur="1000" fill="hold"/>
                                        <p:tgtEl>
                                          <p:spTgt spid="2158"/>
                                        </p:tgtEl>
                                        <p:attrNameLst>
                                          <p:attrName>ppt_x</p:attrName>
                                        </p:attrNameLst>
                                      </p:cBhvr>
                                      <p:tavLst>
                                        <p:tav tm="0">
                                          <p:val>
                                            <p:strVal val="#ppt_x"/>
                                          </p:val>
                                        </p:tav>
                                        <p:tav tm="100000">
                                          <p:val>
                                            <p:strVal val="#ppt_x"/>
                                          </p:val>
                                        </p:tav>
                                      </p:tavLst>
                                    </p:anim>
                                    <p:anim calcmode="lin" valueType="num">
                                      <p:cBhvr>
                                        <p:cTn id="9" dur="1000" fill="hold"/>
                                        <p:tgtEl>
                                          <p:spTgt spid="2158"/>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47" presetClass="entr" presetSubtype="0" fill="hold" grpId="0" nodeType="afterEffect">
                                  <p:stCondLst>
                                    <p:cond delay="400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8"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a:xfrm>
            <a:off x="251520" y="0"/>
            <a:ext cx="8784976" cy="1152128"/>
          </a:xfrm>
        </p:spPr>
        <p:txBody>
          <a:bodyPr/>
          <a:lstStyle/>
          <a:p>
            <a:r>
              <a:rPr lang="en-US" sz="2600" b="1" dirty="0">
                <a:solidFill>
                  <a:schemeClr val="tx1"/>
                </a:solidFill>
              </a:rPr>
              <a:t>With a partner, summarize the causes of the Cuban Revolution on your graphic organizer.</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9445" y="1161389"/>
            <a:ext cx="7353807" cy="5696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Arrow Connector 6"/>
          <p:cNvCxnSpPr/>
          <p:nvPr/>
        </p:nvCxnSpPr>
        <p:spPr>
          <a:xfrm>
            <a:off x="323528" y="3140968"/>
            <a:ext cx="864096" cy="0"/>
          </a:xfrm>
          <a:prstGeom prst="straightConnector1">
            <a:avLst/>
          </a:prstGeom>
          <a:ln w="1270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9932982"/>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21457"/>
            <a:ext cx="8675462" cy="6720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3"/>
          <p:cNvGrpSpPr/>
          <p:nvPr/>
        </p:nvGrpSpPr>
        <p:grpSpPr>
          <a:xfrm>
            <a:off x="413642" y="2078954"/>
            <a:ext cx="8154594" cy="676603"/>
            <a:chOff x="456573" y="1088948"/>
            <a:chExt cx="8154594" cy="676603"/>
          </a:xfrm>
        </p:grpSpPr>
        <p:sp>
          <p:nvSpPr>
            <p:cNvPr id="3" name="TextBox 2"/>
            <p:cNvSpPr txBox="1"/>
            <p:nvPr/>
          </p:nvSpPr>
          <p:spPr>
            <a:xfrm>
              <a:off x="4326899" y="1088948"/>
              <a:ext cx="4105958" cy="276999"/>
            </a:xfrm>
            <a:prstGeom prst="rect">
              <a:avLst/>
            </a:prstGeom>
            <a:noFill/>
          </p:spPr>
          <p:txBody>
            <a:bodyPr wrap="square" rtlCol="0">
              <a:spAutoFit/>
            </a:bodyPr>
            <a:lstStyle/>
            <a:p>
              <a:r>
                <a:rPr lang="en-US" sz="1200" dirty="0">
                  <a:solidFill>
                    <a:srgbClr val="000000"/>
                  </a:solidFill>
                </a:rPr>
                <a:t>Even though the country was very wealthy, most of the</a:t>
              </a:r>
            </a:p>
          </p:txBody>
        </p:sp>
        <p:sp>
          <p:nvSpPr>
            <p:cNvPr id="8" name="TextBox 7"/>
            <p:cNvSpPr txBox="1"/>
            <p:nvPr/>
          </p:nvSpPr>
          <p:spPr>
            <a:xfrm>
              <a:off x="476180" y="1290887"/>
              <a:ext cx="8035820" cy="276999"/>
            </a:xfrm>
            <a:prstGeom prst="rect">
              <a:avLst/>
            </a:prstGeom>
            <a:noFill/>
          </p:spPr>
          <p:txBody>
            <a:bodyPr wrap="square" rtlCol="0">
              <a:spAutoFit/>
            </a:bodyPr>
            <a:lstStyle/>
            <a:p>
              <a:r>
                <a:rPr lang="en-US" sz="1200" dirty="0">
                  <a:solidFill>
                    <a:srgbClr val="000000"/>
                  </a:solidFill>
                </a:rPr>
                <a:t>people were extremely poor. Unhappy Cubans were continually angry with their government. In the late 1950s, Fidel</a:t>
              </a:r>
            </a:p>
          </p:txBody>
        </p:sp>
        <p:sp>
          <p:nvSpPr>
            <p:cNvPr id="9" name="TextBox 8"/>
            <p:cNvSpPr txBox="1"/>
            <p:nvPr/>
          </p:nvSpPr>
          <p:spPr>
            <a:xfrm>
              <a:off x="456573" y="1488552"/>
              <a:ext cx="8154594" cy="276999"/>
            </a:xfrm>
            <a:prstGeom prst="rect">
              <a:avLst/>
            </a:prstGeom>
            <a:noFill/>
          </p:spPr>
          <p:txBody>
            <a:bodyPr wrap="square" rtlCol="0">
              <a:spAutoFit/>
            </a:bodyPr>
            <a:lstStyle/>
            <a:p>
              <a:r>
                <a:rPr lang="en-US" sz="1200" dirty="0">
                  <a:solidFill>
                    <a:srgbClr val="000000"/>
                  </a:solidFill>
                </a:rPr>
                <a:t>Castro led a group of rebels and defeated the corrupt government. He took over and set up a communist government.</a:t>
              </a:r>
            </a:p>
          </p:txBody>
        </p:sp>
      </p:grpSp>
    </p:spTree>
    <p:extLst>
      <p:ext uri="{BB962C8B-B14F-4D97-AF65-F5344CB8AC3E}">
        <p14:creationId xmlns:p14="http://schemas.microsoft.com/office/powerpoint/2010/main" val="3280682944"/>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158" name="Rectangle 110"/>
          <p:cNvSpPr>
            <a:spLocks noGrp="1" noChangeArrowheads="1"/>
          </p:cNvSpPr>
          <p:nvPr>
            <p:ph type="ctrTitle"/>
          </p:nvPr>
        </p:nvSpPr>
        <p:spPr>
          <a:xfrm>
            <a:off x="467544" y="2204864"/>
            <a:ext cx="8352928" cy="2232248"/>
          </a:xfrm>
          <a:noFill/>
          <a:ln/>
        </p:spPr>
        <p:txBody>
          <a:bodyPr/>
          <a:lstStyle/>
          <a:p>
            <a:r>
              <a:rPr lang="es-UY" sz="5400" b="1" dirty="0">
                <a:solidFill>
                  <a:schemeClr val="bg1"/>
                </a:solidFill>
                <a:effectLst>
                  <a:outerShdw blurRad="38100" dist="38100" dir="2700000" algn="tl">
                    <a:srgbClr val="000000">
                      <a:alpha val="43137"/>
                    </a:srgbClr>
                  </a:outerShdw>
                </a:effectLst>
              </a:rPr>
              <a:t>Fidel Castro </a:t>
            </a:r>
            <a:r>
              <a:rPr lang="es-UY" sz="5400" b="1" dirty="0" err="1">
                <a:solidFill>
                  <a:schemeClr val="bg1"/>
                </a:solidFill>
                <a:effectLst>
                  <a:outerShdw blurRad="38100" dist="38100" dir="2700000" algn="tl">
                    <a:srgbClr val="000000">
                      <a:alpha val="43137"/>
                    </a:srgbClr>
                  </a:outerShdw>
                </a:effectLst>
              </a:rPr>
              <a:t>immediately</a:t>
            </a:r>
            <a:r>
              <a:rPr lang="es-UY" sz="5400" b="1" dirty="0">
                <a:solidFill>
                  <a:schemeClr val="bg1"/>
                </a:solidFill>
                <a:effectLst>
                  <a:outerShdw blurRad="38100" dist="38100" dir="2700000" algn="tl">
                    <a:srgbClr val="000000">
                      <a:alpha val="43137"/>
                    </a:srgbClr>
                  </a:outerShdw>
                </a:effectLst>
              </a:rPr>
              <a:t> set up a </a:t>
            </a:r>
            <a:r>
              <a:rPr lang="es-UY" sz="5400" b="1" dirty="0" err="1">
                <a:solidFill>
                  <a:schemeClr val="bg1"/>
                </a:solidFill>
                <a:effectLst>
                  <a:outerShdw blurRad="38100" dist="38100" dir="2700000" algn="tl">
                    <a:srgbClr val="000000">
                      <a:alpha val="43137"/>
                    </a:srgbClr>
                  </a:outerShdw>
                </a:effectLst>
              </a:rPr>
              <a:t>communist</a:t>
            </a:r>
            <a:r>
              <a:rPr lang="es-UY" sz="5400" b="1" dirty="0">
                <a:solidFill>
                  <a:schemeClr val="bg1"/>
                </a:solidFill>
                <a:effectLst>
                  <a:outerShdw blurRad="38100" dist="38100" dir="2700000" algn="tl">
                    <a:srgbClr val="000000">
                      <a:alpha val="43137"/>
                    </a:srgbClr>
                  </a:outerShdw>
                </a:effectLst>
              </a:rPr>
              <a:t> </a:t>
            </a:r>
            <a:r>
              <a:rPr lang="es-UY" sz="5400" b="1" dirty="0" err="1">
                <a:solidFill>
                  <a:schemeClr val="bg1"/>
                </a:solidFill>
                <a:effectLst>
                  <a:outerShdw blurRad="38100" dist="38100" dir="2700000" algn="tl">
                    <a:srgbClr val="000000">
                      <a:alpha val="43137"/>
                    </a:srgbClr>
                  </a:outerShdw>
                </a:effectLst>
              </a:rPr>
              <a:t>government</a:t>
            </a:r>
            <a:r>
              <a:rPr lang="es-UY" sz="5400" b="1" dirty="0">
                <a:solidFill>
                  <a:schemeClr val="bg1"/>
                </a:solidFill>
                <a:effectLst>
                  <a:outerShdw blurRad="38100" dist="38100" dir="2700000" algn="tl">
                    <a:srgbClr val="000000">
                      <a:alpha val="43137"/>
                    </a:srgbClr>
                  </a:outerShdw>
                </a:effectLst>
              </a:rPr>
              <a:t>.</a:t>
            </a:r>
            <a:endParaRPr lang="es-ES" sz="4800" b="1" dirty="0">
              <a:solidFill>
                <a:schemeClr val="bg1"/>
              </a:solidFill>
              <a:effectLst>
                <a:outerShdw blurRad="38100" dist="38100" dir="2700000" algn="tl">
                  <a:srgbClr val="000000">
                    <a:alpha val="43137"/>
                  </a:srgbClr>
                </a:outerShdw>
              </a:effectLst>
            </a:endParaRPr>
          </a:p>
        </p:txBody>
      </p:sp>
      <p:sp>
        <p:nvSpPr>
          <p:cNvPr id="5" name="Rectangle 4"/>
          <p:cNvSpPr/>
          <p:nvPr/>
        </p:nvSpPr>
        <p:spPr>
          <a:xfrm>
            <a:off x="467544" y="5157192"/>
            <a:ext cx="8136904" cy="923330"/>
          </a:xfrm>
          <a:prstGeom prst="rect">
            <a:avLst/>
          </a:prstGeom>
        </p:spPr>
        <p:txBody>
          <a:bodyPr wrap="square">
            <a:spAutoFit/>
          </a:bodyPr>
          <a:lstStyle/>
          <a:p>
            <a:pPr algn="ctr"/>
            <a:r>
              <a:rPr lang="es-UY" sz="5400" b="1" kern="0" dirty="0" err="1">
                <a:solidFill>
                  <a:srgbClr val="FFFFFF"/>
                </a:solidFill>
                <a:effectLst>
                  <a:outerShdw blurRad="38100" dist="38100" dir="2700000" algn="tl">
                    <a:srgbClr val="000000">
                      <a:alpha val="43137"/>
                    </a:srgbClr>
                  </a:outerShdw>
                </a:effectLst>
                <a:latin typeface="Arial"/>
                <a:cs typeface="Arial"/>
              </a:rPr>
              <a:t>What</a:t>
            </a:r>
            <a:r>
              <a:rPr lang="es-UY" sz="5400" b="1" kern="0" dirty="0">
                <a:solidFill>
                  <a:srgbClr val="FFFFFF"/>
                </a:solidFill>
                <a:effectLst>
                  <a:outerShdw blurRad="38100" dist="38100" dir="2700000" algn="tl">
                    <a:srgbClr val="000000">
                      <a:alpha val="43137"/>
                    </a:srgbClr>
                  </a:outerShdw>
                </a:effectLst>
                <a:latin typeface="Arial"/>
                <a:cs typeface="Arial"/>
              </a:rPr>
              <a:t> </a:t>
            </a:r>
            <a:r>
              <a:rPr lang="es-UY" sz="5400" b="1" kern="0" dirty="0" err="1">
                <a:solidFill>
                  <a:srgbClr val="FFFFFF"/>
                </a:solidFill>
                <a:effectLst>
                  <a:outerShdw blurRad="38100" dist="38100" dir="2700000" algn="tl">
                    <a:srgbClr val="000000">
                      <a:alpha val="43137"/>
                    </a:srgbClr>
                  </a:outerShdw>
                </a:effectLst>
                <a:latin typeface="Arial"/>
                <a:cs typeface="Arial"/>
              </a:rPr>
              <a:t>is</a:t>
            </a:r>
            <a:r>
              <a:rPr lang="es-UY" sz="5400" b="1" kern="0" dirty="0">
                <a:solidFill>
                  <a:srgbClr val="FFFFFF"/>
                </a:solidFill>
                <a:effectLst>
                  <a:outerShdw blurRad="38100" dist="38100" dir="2700000" algn="tl">
                    <a:srgbClr val="000000">
                      <a:alpha val="43137"/>
                    </a:srgbClr>
                  </a:outerShdw>
                </a:effectLst>
                <a:latin typeface="Arial"/>
                <a:cs typeface="Arial"/>
              </a:rPr>
              <a:t> </a:t>
            </a:r>
            <a:r>
              <a:rPr lang="es-UY" sz="5400" b="1" kern="0" dirty="0" err="1">
                <a:solidFill>
                  <a:srgbClr val="FFFFFF"/>
                </a:solidFill>
                <a:effectLst>
                  <a:outerShdw blurRad="38100" dist="38100" dir="2700000" algn="tl">
                    <a:srgbClr val="000000">
                      <a:alpha val="43137"/>
                    </a:srgbClr>
                  </a:outerShdw>
                </a:effectLst>
                <a:latin typeface="Arial"/>
                <a:cs typeface="Arial"/>
              </a:rPr>
              <a:t>communism</a:t>
            </a:r>
            <a:r>
              <a:rPr lang="es-UY" sz="5400" b="1" kern="0" dirty="0">
                <a:solidFill>
                  <a:srgbClr val="FFFFFF"/>
                </a:solidFill>
                <a:effectLst>
                  <a:outerShdw blurRad="38100" dist="38100" dir="2700000" algn="tl">
                    <a:srgbClr val="000000">
                      <a:alpha val="43137"/>
                    </a:srgbClr>
                  </a:outerShdw>
                </a:effectLst>
                <a:latin typeface="Arial"/>
                <a:cs typeface="Arial"/>
              </a:rPr>
              <a:t>?</a:t>
            </a:r>
            <a:endParaRPr lang="en-US" sz="3200" dirty="0">
              <a:solidFill>
                <a:srgbClr val="000000"/>
              </a:solidFill>
            </a:endParaRPr>
          </a:p>
        </p:txBody>
      </p:sp>
    </p:spTree>
    <p:extLst>
      <p:ext uri="{BB962C8B-B14F-4D97-AF65-F5344CB8AC3E}">
        <p14:creationId xmlns:p14="http://schemas.microsoft.com/office/powerpoint/2010/main" val="1705962722"/>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2158"/>
                                        </p:tgtEl>
                                        <p:attrNameLst>
                                          <p:attrName>style.visibility</p:attrName>
                                        </p:attrNameLst>
                                      </p:cBhvr>
                                      <p:to>
                                        <p:strVal val="visible"/>
                                      </p:to>
                                    </p:set>
                                    <p:animEffect transition="in" filter="fade">
                                      <p:cBhvr>
                                        <p:cTn id="7" dur="1000"/>
                                        <p:tgtEl>
                                          <p:spTgt spid="2158"/>
                                        </p:tgtEl>
                                      </p:cBhvr>
                                    </p:animEffect>
                                    <p:anim calcmode="lin" valueType="num">
                                      <p:cBhvr>
                                        <p:cTn id="8" dur="1000" fill="hold"/>
                                        <p:tgtEl>
                                          <p:spTgt spid="2158"/>
                                        </p:tgtEl>
                                        <p:attrNameLst>
                                          <p:attrName>ppt_x</p:attrName>
                                        </p:attrNameLst>
                                      </p:cBhvr>
                                      <p:tavLst>
                                        <p:tav tm="0">
                                          <p:val>
                                            <p:strVal val="#ppt_x"/>
                                          </p:val>
                                        </p:tav>
                                        <p:tav tm="100000">
                                          <p:val>
                                            <p:strVal val="#ppt_x"/>
                                          </p:val>
                                        </p:tav>
                                      </p:tavLst>
                                    </p:anim>
                                    <p:anim calcmode="lin" valueType="num">
                                      <p:cBhvr>
                                        <p:cTn id="9" dur="1000" fill="hold"/>
                                        <p:tgtEl>
                                          <p:spTgt spid="2158"/>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47" presetClass="entr" presetSubtype="0" fill="hold" grpId="0" nodeType="afterEffect">
                                  <p:stCondLst>
                                    <p:cond delay="500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8"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560173" y="1988840"/>
            <a:ext cx="8136904" cy="4401205"/>
          </a:xfrm>
          <a:prstGeom prst="rect">
            <a:avLst/>
          </a:prstGeom>
        </p:spPr>
        <p:txBody>
          <a:bodyPr wrap="square">
            <a:spAutoFit/>
          </a:bodyPr>
          <a:lstStyle/>
          <a:p>
            <a:pPr algn="ctr"/>
            <a:r>
              <a:rPr lang="en-US" sz="4000" b="1" kern="0" dirty="0">
                <a:solidFill>
                  <a:srgbClr val="FFFFFF"/>
                </a:solidFill>
                <a:effectLst>
                  <a:outerShdw blurRad="38100" dist="38100" dir="2700000" algn="tl">
                    <a:srgbClr val="000000">
                      <a:alpha val="43137"/>
                    </a:srgbClr>
                  </a:outerShdw>
                </a:effectLst>
                <a:latin typeface="Arial"/>
                <a:cs typeface="Arial"/>
              </a:rPr>
              <a:t>Communism is a political and economic system in which the major productive </a:t>
            </a:r>
            <a:r>
              <a:rPr lang="en-US" sz="4000" b="1" u="sng" kern="0" dirty="0">
                <a:solidFill>
                  <a:srgbClr val="FFFFFF"/>
                </a:solidFill>
                <a:effectLst>
                  <a:outerShdw blurRad="38100" dist="38100" dir="2700000" algn="tl">
                    <a:srgbClr val="000000">
                      <a:alpha val="43137"/>
                    </a:srgbClr>
                  </a:outerShdw>
                </a:effectLst>
                <a:latin typeface="Arial"/>
                <a:cs typeface="Arial"/>
              </a:rPr>
              <a:t>resources</a:t>
            </a:r>
            <a:r>
              <a:rPr lang="en-US" sz="4000" b="1" kern="0" dirty="0">
                <a:solidFill>
                  <a:srgbClr val="FFFFFF"/>
                </a:solidFill>
                <a:effectLst>
                  <a:outerShdw blurRad="38100" dist="38100" dir="2700000" algn="tl">
                    <a:srgbClr val="000000">
                      <a:alpha val="43137"/>
                    </a:srgbClr>
                  </a:outerShdw>
                </a:effectLst>
                <a:latin typeface="Arial"/>
                <a:cs typeface="Arial"/>
              </a:rPr>
              <a:t> in a society </a:t>
            </a:r>
            <a:r>
              <a:rPr lang="en-US" sz="4000" b="1" u="sng" kern="0" dirty="0">
                <a:solidFill>
                  <a:srgbClr val="FFFFFF"/>
                </a:solidFill>
                <a:effectLst>
                  <a:outerShdw blurRad="38100" dist="38100" dir="2700000" algn="tl">
                    <a:srgbClr val="000000">
                      <a:alpha val="43137"/>
                    </a:srgbClr>
                  </a:outerShdw>
                </a:effectLst>
                <a:latin typeface="Arial"/>
                <a:cs typeface="Arial"/>
              </a:rPr>
              <a:t>are owned by the public or the state</a:t>
            </a:r>
            <a:r>
              <a:rPr lang="en-US" sz="4000" b="1" kern="0" dirty="0">
                <a:solidFill>
                  <a:srgbClr val="FFFFFF"/>
                </a:solidFill>
                <a:effectLst>
                  <a:outerShdw blurRad="38100" dist="38100" dir="2700000" algn="tl">
                    <a:srgbClr val="000000">
                      <a:alpha val="43137"/>
                    </a:srgbClr>
                  </a:outerShdw>
                </a:effectLst>
                <a:latin typeface="Arial"/>
                <a:cs typeface="Arial"/>
              </a:rPr>
              <a:t>, and </a:t>
            </a:r>
            <a:r>
              <a:rPr lang="en-US" sz="4000" b="1" u="sng" kern="0" dirty="0">
                <a:solidFill>
                  <a:srgbClr val="FFFFFF"/>
                </a:solidFill>
                <a:effectLst>
                  <a:outerShdw blurRad="38100" dist="38100" dir="2700000" algn="tl">
                    <a:srgbClr val="000000">
                      <a:alpha val="43137"/>
                    </a:srgbClr>
                  </a:outerShdw>
                </a:effectLst>
                <a:latin typeface="Arial"/>
                <a:cs typeface="Arial"/>
              </a:rPr>
              <a:t>wealth is divided among citizens</a:t>
            </a:r>
            <a:r>
              <a:rPr lang="en-US" sz="4000" b="1" kern="0" dirty="0">
                <a:solidFill>
                  <a:srgbClr val="FFFFFF"/>
                </a:solidFill>
                <a:effectLst>
                  <a:outerShdw blurRad="38100" dist="38100" dir="2700000" algn="tl">
                    <a:srgbClr val="000000">
                      <a:alpha val="43137"/>
                    </a:srgbClr>
                  </a:outerShdw>
                </a:effectLst>
                <a:latin typeface="Arial"/>
                <a:cs typeface="Arial"/>
              </a:rPr>
              <a:t> equally or according to individual need. </a:t>
            </a:r>
            <a:endParaRPr lang="en-US" sz="2000" dirty="0">
              <a:solidFill>
                <a:srgbClr val="000000"/>
              </a:solidFill>
            </a:endParaRPr>
          </a:p>
        </p:txBody>
      </p:sp>
    </p:spTree>
    <p:extLst>
      <p:ext uri="{BB962C8B-B14F-4D97-AF65-F5344CB8AC3E}">
        <p14:creationId xmlns:p14="http://schemas.microsoft.com/office/powerpoint/2010/main" val="3712445282"/>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158" name="Rectangle 110"/>
          <p:cNvSpPr>
            <a:spLocks noGrp="1" noChangeArrowheads="1"/>
          </p:cNvSpPr>
          <p:nvPr>
            <p:ph type="ctrTitle"/>
          </p:nvPr>
        </p:nvSpPr>
        <p:spPr>
          <a:xfrm>
            <a:off x="467544" y="2060848"/>
            <a:ext cx="8352928" cy="2232248"/>
          </a:xfrm>
          <a:noFill/>
          <a:ln/>
        </p:spPr>
        <p:txBody>
          <a:bodyPr/>
          <a:lstStyle/>
          <a:p>
            <a:r>
              <a:rPr lang="es-UY" sz="5400" b="1" dirty="0" err="1">
                <a:solidFill>
                  <a:schemeClr val="bg1"/>
                </a:solidFill>
                <a:effectLst>
                  <a:outerShdw blurRad="38100" dist="38100" dir="2700000" algn="tl">
                    <a:srgbClr val="000000">
                      <a:alpha val="43137"/>
                    </a:srgbClr>
                  </a:outerShdw>
                </a:effectLst>
              </a:rPr>
              <a:t>Where</a:t>
            </a:r>
            <a:r>
              <a:rPr lang="es-UY" sz="5400" b="1" dirty="0">
                <a:solidFill>
                  <a:schemeClr val="bg1"/>
                </a:solidFill>
                <a:effectLst>
                  <a:outerShdw blurRad="38100" dist="38100" dir="2700000" algn="tl">
                    <a:srgbClr val="000000">
                      <a:alpha val="43137"/>
                    </a:srgbClr>
                  </a:outerShdw>
                </a:effectLst>
              </a:rPr>
              <a:t> </a:t>
            </a:r>
            <a:r>
              <a:rPr lang="es-UY" sz="5400" b="1" dirty="0" err="1">
                <a:solidFill>
                  <a:schemeClr val="bg1"/>
                </a:solidFill>
                <a:effectLst>
                  <a:outerShdw blurRad="38100" dist="38100" dir="2700000" algn="tl">
                    <a:srgbClr val="000000">
                      <a:alpha val="43137"/>
                    </a:srgbClr>
                  </a:outerShdw>
                </a:effectLst>
              </a:rPr>
              <a:t>does</a:t>
            </a:r>
            <a:r>
              <a:rPr lang="es-UY" sz="5400" b="1" dirty="0">
                <a:solidFill>
                  <a:schemeClr val="bg1"/>
                </a:solidFill>
                <a:effectLst>
                  <a:outerShdw blurRad="38100" dist="38100" dir="2700000" algn="tl">
                    <a:srgbClr val="000000">
                      <a:alpha val="43137"/>
                    </a:srgbClr>
                  </a:outerShdw>
                </a:effectLst>
              </a:rPr>
              <a:t> </a:t>
            </a:r>
            <a:r>
              <a:rPr lang="es-UY" sz="5400" b="1" dirty="0" err="1">
                <a:solidFill>
                  <a:schemeClr val="bg1"/>
                </a:solidFill>
                <a:effectLst>
                  <a:outerShdw blurRad="38100" dist="38100" dir="2700000" algn="tl">
                    <a:srgbClr val="000000">
                      <a:alpha val="43137"/>
                    </a:srgbClr>
                  </a:outerShdw>
                </a:effectLst>
              </a:rPr>
              <a:t>communism</a:t>
            </a:r>
            <a:r>
              <a:rPr lang="es-UY" sz="5400" b="1" dirty="0">
                <a:solidFill>
                  <a:schemeClr val="bg1"/>
                </a:solidFill>
                <a:effectLst>
                  <a:outerShdw blurRad="38100" dist="38100" dir="2700000" algn="tl">
                    <a:srgbClr val="000000">
                      <a:alpha val="43137"/>
                    </a:srgbClr>
                  </a:outerShdw>
                </a:effectLst>
              </a:rPr>
              <a:t> </a:t>
            </a:r>
            <a:r>
              <a:rPr lang="es-UY" sz="5400" b="1" dirty="0" err="1">
                <a:solidFill>
                  <a:schemeClr val="bg1"/>
                </a:solidFill>
                <a:effectLst>
                  <a:outerShdw blurRad="38100" dist="38100" dir="2700000" algn="tl">
                    <a:srgbClr val="000000">
                      <a:alpha val="43137"/>
                    </a:srgbClr>
                  </a:outerShdw>
                </a:effectLst>
              </a:rPr>
              <a:t>fall</a:t>
            </a:r>
            <a:r>
              <a:rPr lang="es-UY" sz="5400" b="1" dirty="0">
                <a:solidFill>
                  <a:schemeClr val="bg1"/>
                </a:solidFill>
                <a:effectLst>
                  <a:outerShdw blurRad="38100" dist="38100" dir="2700000" algn="tl">
                    <a:srgbClr val="000000">
                      <a:alpha val="43137"/>
                    </a:srgbClr>
                  </a:outerShdw>
                </a:effectLst>
              </a:rPr>
              <a:t> </a:t>
            </a:r>
            <a:r>
              <a:rPr lang="es-UY" sz="5400" b="1" dirty="0" err="1">
                <a:solidFill>
                  <a:schemeClr val="bg1"/>
                </a:solidFill>
                <a:effectLst>
                  <a:outerShdw blurRad="38100" dist="38100" dir="2700000" algn="tl">
                    <a:srgbClr val="000000">
                      <a:alpha val="43137"/>
                    </a:srgbClr>
                  </a:outerShdw>
                </a:effectLst>
              </a:rPr>
              <a:t>on</a:t>
            </a:r>
            <a:r>
              <a:rPr lang="es-UY" sz="5400" b="1" dirty="0">
                <a:solidFill>
                  <a:schemeClr val="bg1"/>
                </a:solidFill>
                <a:effectLst>
                  <a:outerShdw blurRad="38100" dist="38100" dir="2700000" algn="tl">
                    <a:srgbClr val="000000">
                      <a:alpha val="43137"/>
                    </a:srgbClr>
                  </a:outerShdw>
                </a:effectLst>
              </a:rPr>
              <a:t> </a:t>
            </a:r>
            <a:r>
              <a:rPr lang="es-UY" sz="5400" b="1" dirty="0" err="1">
                <a:solidFill>
                  <a:schemeClr val="bg1"/>
                </a:solidFill>
                <a:effectLst>
                  <a:outerShdw blurRad="38100" dist="38100" dir="2700000" algn="tl">
                    <a:srgbClr val="000000">
                      <a:alpha val="43137"/>
                    </a:srgbClr>
                  </a:outerShdw>
                </a:effectLst>
              </a:rPr>
              <a:t>the</a:t>
            </a:r>
            <a:r>
              <a:rPr lang="es-UY" sz="5400" b="1" dirty="0">
                <a:solidFill>
                  <a:schemeClr val="bg1"/>
                </a:solidFill>
                <a:effectLst>
                  <a:outerShdw blurRad="38100" dist="38100" dir="2700000" algn="tl">
                    <a:srgbClr val="000000">
                      <a:alpha val="43137"/>
                    </a:srgbClr>
                  </a:outerShdw>
                </a:effectLst>
              </a:rPr>
              <a:t> </a:t>
            </a:r>
            <a:r>
              <a:rPr lang="es-UY" sz="5400" b="1" dirty="0" err="1">
                <a:solidFill>
                  <a:schemeClr val="bg1"/>
                </a:solidFill>
                <a:effectLst>
                  <a:outerShdw blurRad="38100" dist="38100" dir="2700000" algn="tl">
                    <a:srgbClr val="000000">
                      <a:alpha val="43137"/>
                    </a:srgbClr>
                  </a:outerShdw>
                </a:effectLst>
              </a:rPr>
              <a:t>economic</a:t>
            </a:r>
            <a:r>
              <a:rPr lang="es-UY" sz="5400" b="1" dirty="0">
                <a:solidFill>
                  <a:schemeClr val="bg1"/>
                </a:solidFill>
                <a:effectLst>
                  <a:outerShdw blurRad="38100" dist="38100" dir="2700000" algn="tl">
                    <a:srgbClr val="000000">
                      <a:alpha val="43137"/>
                    </a:srgbClr>
                  </a:outerShdw>
                </a:effectLst>
              </a:rPr>
              <a:t> continuum?</a:t>
            </a:r>
            <a:endParaRPr lang="es-ES" sz="4800" b="1" dirty="0">
              <a:solidFill>
                <a:schemeClr val="bg1"/>
              </a:solidFill>
              <a:effectLst>
                <a:outerShdw blurRad="38100" dist="38100" dir="2700000" algn="tl">
                  <a:srgbClr val="000000">
                    <a:alpha val="43137"/>
                  </a:srgbClr>
                </a:outerShdw>
              </a:effectLst>
            </a:endParaRPr>
          </a:p>
        </p:txBody>
      </p:sp>
      <p:sp>
        <p:nvSpPr>
          <p:cNvPr id="5" name="Rectangle 4"/>
          <p:cNvSpPr/>
          <p:nvPr/>
        </p:nvSpPr>
        <p:spPr>
          <a:xfrm>
            <a:off x="467544" y="4728458"/>
            <a:ext cx="8136904" cy="1754326"/>
          </a:xfrm>
          <a:prstGeom prst="rect">
            <a:avLst/>
          </a:prstGeom>
        </p:spPr>
        <p:txBody>
          <a:bodyPr wrap="square">
            <a:spAutoFit/>
          </a:bodyPr>
          <a:lstStyle/>
          <a:p>
            <a:pPr algn="ctr"/>
            <a:r>
              <a:rPr lang="es-UY" sz="5400" b="1" kern="0" dirty="0" err="1">
                <a:solidFill>
                  <a:srgbClr val="FFFFFF"/>
                </a:solidFill>
                <a:effectLst>
                  <a:outerShdw blurRad="38100" dist="38100" dir="2700000" algn="tl">
                    <a:srgbClr val="000000">
                      <a:alpha val="43137"/>
                    </a:srgbClr>
                  </a:outerShdw>
                </a:effectLst>
                <a:latin typeface="Arial"/>
                <a:cs typeface="Arial"/>
              </a:rPr>
              <a:t>Toward</a:t>
            </a:r>
            <a:r>
              <a:rPr lang="es-UY" sz="5400" b="1" kern="0" dirty="0">
                <a:solidFill>
                  <a:srgbClr val="FFFFFF"/>
                </a:solidFill>
                <a:effectLst>
                  <a:outerShdw blurRad="38100" dist="38100" dir="2700000" algn="tl">
                    <a:srgbClr val="000000">
                      <a:alpha val="43137"/>
                    </a:srgbClr>
                  </a:outerShdw>
                </a:effectLst>
                <a:latin typeface="Arial"/>
                <a:cs typeface="Arial"/>
              </a:rPr>
              <a:t> </a:t>
            </a:r>
            <a:r>
              <a:rPr lang="es-UY" sz="5400" b="1" kern="0" dirty="0" err="1">
                <a:solidFill>
                  <a:srgbClr val="FFFFFF"/>
                </a:solidFill>
                <a:effectLst>
                  <a:outerShdw blurRad="38100" dist="38100" dir="2700000" algn="tl">
                    <a:srgbClr val="000000">
                      <a:alpha val="43137"/>
                    </a:srgbClr>
                  </a:outerShdw>
                </a:effectLst>
                <a:latin typeface="Arial"/>
                <a:cs typeface="Arial"/>
              </a:rPr>
              <a:t>Command</a:t>
            </a:r>
            <a:r>
              <a:rPr lang="es-UY" sz="5400" b="1" kern="0" dirty="0">
                <a:solidFill>
                  <a:srgbClr val="FFFFFF"/>
                </a:solidFill>
                <a:effectLst>
                  <a:outerShdw blurRad="38100" dist="38100" dir="2700000" algn="tl">
                    <a:srgbClr val="000000">
                      <a:alpha val="43137"/>
                    </a:srgbClr>
                  </a:outerShdw>
                </a:effectLst>
                <a:latin typeface="Arial"/>
                <a:cs typeface="Arial"/>
              </a:rPr>
              <a:t> </a:t>
            </a:r>
            <a:r>
              <a:rPr lang="es-UY" sz="5400" b="1" kern="0" dirty="0" err="1">
                <a:solidFill>
                  <a:srgbClr val="FFFFFF"/>
                </a:solidFill>
                <a:effectLst>
                  <a:outerShdw blurRad="38100" dist="38100" dir="2700000" algn="tl">
                    <a:srgbClr val="000000">
                      <a:alpha val="43137"/>
                    </a:srgbClr>
                  </a:outerShdw>
                </a:effectLst>
                <a:latin typeface="Arial"/>
                <a:cs typeface="Arial"/>
              </a:rPr>
              <a:t>Economy</a:t>
            </a:r>
            <a:endParaRPr lang="en-US" sz="3200" dirty="0">
              <a:solidFill>
                <a:srgbClr val="000000"/>
              </a:solidFill>
            </a:endParaRPr>
          </a:p>
        </p:txBody>
      </p:sp>
    </p:spTree>
    <p:extLst>
      <p:ext uri="{BB962C8B-B14F-4D97-AF65-F5344CB8AC3E}">
        <p14:creationId xmlns:p14="http://schemas.microsoft.com/office/powerpoint/2010/main" val="59937393"/>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2158"/>
                                        </p:tgtEl>
                                        <p:attrNameLst>
                                          <p:attrName>style.visibility</p:attrName>
                                        </p:attrNameLst>
                                      </p:cBhvr>
                                      <p:to>
                                        <p:strVal val="visible"/>
                                      </p:to>
                                    </p:set>
                                    <p:animEffect transition="in" filter="fade">
                                      <p:cBhvr>
                                        <p:cTn id="7" dur="1000"/>
                                        <p:tgtEl>
                                          <p:spTgt spid="2158"/>
                                        </p:tgtEl>
                                      </p:cBhvr>
                                    </p:animEffect>
                                    <p:anim calcmode="lin" valueType="num">
                                      <p:cBhvr>
                                        <p:cTn id="8" dur="1000" fill="hold"/>
                                        <p:tgtEl>
                                          <p:spTgt spid="2158"/>
                                        </p:tgtEl>
                                        <p:attrNameLst>
                                          <p:attrName>ppt_x</p:attrName>
                                        </p:attrNameLst>
                                      </p:cBhvr>
                                      <p:tavLst>
                                        <p:tav tm="0">
                                          <p:val>
                                            <p:strVal val="#ppt_x"/>
                                          </p:val>
                                        </p:tav>
                                        <p:tav tm="100000">
                                          <p:val>
                                            <p:strVal val="#ppt_x"/>
                                          </p:val>
                                        </p:tav>
                                      </p:tavLst>
                                    </p:anim>
                                    <p:anim calcmode="lin" valueType="num">
                                      <p:cBhvr>
                                        <p:cTn id="9" dur="1000" fill="hold"/>
                                        <p:tgtEl>
                                          <p:spTgt spid="215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8" grpId="0"/>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158" name="Rectangle 110"/>
          <p:cNvSpPr>
            <a:spLocks noGrp="1" noChangeArrowheads="1"/>
          </p:cNvSpPr>
          <p:nvPr>
            <p:ph type="ctrTitle"/>
          </p:nvPr>
        </p:nvSpPr>
        <p:spPr>
          <a:xfrm>
            <a:off x="457769" y="1844824"/>
            <a:ext cx="8352928" cy="2232248"/>
          </a:xfrm>
          <a:noFill/>
          <a:ln/>
        </p:spPr>
        <p:txBody>
          <a:bodyPr/>
          <a:lstStyle/>
          <a:p>
            <a:r>
              <a:rPr lang="es-UY" sz="5400" b="1" dirty="0" err="1">
                <a:solidFill>
                  <a:schemeClr val="bg1"/>
                </a:solidFill>
                <a:effectLst>
                  <a:outerShdw blurRad="38100" dist="38100" dir="2700000" algn="tl">
                    <a:srgbClr val="000000">
                      <a:alpha val="43137"/>
                    </a:srgbClr>
                  </a:outerShdw>
                </a:effectLst>
              </a:rPr>
              <a:t>How</a:t>
            </a:r>
            <a:r>
              <a:rPr lang="es-UY" sz="5400" b="1" dirty="0">
                <a:solidFill>
                  <a:schemeClr val="bg1"/>
                </a:solidFill>
                <a:effectLst>
                  <a:outerShdw blurRad="38100" dist="38100" dir="2700000" algn="tl">
                    <a:srgbClr val="000000">
                      <a:alpha val="43137"/>
                    </a:srgbClr>
                  </a:outerShdw>
                </a:effectLst>
              </a:rPr>
              <a:t> </a:t>
            </a:r>
            <a:r>
              <a:rPr lang="es-UY" sz="5400" b="1" dirty="0" err="1">
                <a:solidFill>
                  <a:schemeClr val="bg1"/>
                </a:solidFill>
                <a:effectLst>
                  <a:outerShdw blurRad="38100" dist="38100" dir="2700000" algn="tl">
                    <a:srgbClr val="000000">
                      <a:alpha val="43137"/>
                    </a:srgbClr>
                  </a:outerShdw>
                </a:effectLst>
              </a:rPr>
              <a:t>is</a:t>
            </a:r>
            <a:r>
              <a:rPr lang="es-UY" sz="5400" b="1" dirty="0">
                <a:solidFill>
                  <a:schemeClr val="bg1"/>
                </a:solidFill>
                <a:effectLst>
                  <a:outerShdw blurRad="38100" dist="38100" dir="2700000" algn="tl">
                    <a:srgbClr val="000000">
                      <a:alpha val="43137"/>
                    </a:srgbClr>
                  </a:outerShdw>
                </a:effectLst>
              </a:rPr>
              <a:t> </a:t>
            </a:r>
            <a:r>
              <a:rPr lang="es-UY" sz="5400" b="1" dirty="0" err="1">
                <a:solidFill>
                  <a:schemeClr val="bg1"/>
                </a:solidFill>
                <a:effectLst>
                  <a:outerShdw blurRad="38100" dist="38100" dir="2700000" algn="tl">
                    <a:srgbClr val="000000">
                      <a:alpha val="43137"/>
                    </a:srgbClr>
                  </a:outerShdw>
                </a:effectLst>
              </a:rPr>
              <a:t>power</a:t>
            </a:r>
            <a:r>
              <a:rPr lang="es-UY" sz="5400" b="1" dirty="0">
                <a:solidFill>
                  <a:schemeClr val="bg1"/>
                </a:solidFill>
                <a:effectLst>
                  <a:outerShdw blurRad="38100" dist="38100" dir="2700000" algn="tl">
                    <a:srgbClr val="000000">
                      <a:alpha val="43137"/>
                    </a:srgbClr>
                  </a:outerShdw>
                </a:effectLst>
              </a:rPr>
              <a:t> </a:t>
            </a:r>
            <a:r>
              <a:rPr lang="es-UY" sz="5400" b="1" dirty="0" err="1">
                <a:solidFill>
                  <a:schemeClr val="bg1"/>
                </a:solidFill>
                <a:effectLst>
                  <a:outerShdw blurRad="38100" dist="38100" dir="2700000" algn="tl">
                    <a:srgbClr val="000000">
                      <a:alpha val="43137"/>
                    </a:srgbClr>
                  </a:outerShdw>
                </a:effectLst>
              </a:rPr>
              <a:t>distributed</a:t>
            </a:r>
            <a:r>
              <a:rPr lang="es-UY" sz="5400" b="1" dirty="0">
                <a:solidFill>
                  <a:schemeClr val="bg1"/>
                </a:solidFill>
                <a:effectLst>
                  <a:outerShdw blurRad="38100" dist="38100" dir="2700000" algn="tl">
                    <a:srgbClr val="000000">
                      <a:alpha val="43137"/>
                    </a:srgbClr>
                  </a:outerShdw>
                </a:effectLst>
              </a:rPr>
              <a:t> in </a:t>
            </a:r>
            <a:r>
              <a:rPr lang="es-UY" sz="5400" b="1" dirty="0" err="1">
                <a:solidFill>
                  <a:schemeClr val="bg1"/>
                </a:solidFill>
                <a:effectLst>
                  <a:outerShdw blurRad="38100" dist="38100" dir="2700000" algn="tl">
                    <a:srgbClr val="000000">
                      <a:alpha val="43137"/>
                    </a:srgbClr>
                  </a:outerShdw>
                </a:effectLst>
              </a:rPr>
              <a:t>communism</a:t>
            </a:r>
            <a:r>
              <a:rPr lang="es-UY" sz="5400" b="1" dirty="0">
                <a:solidFill>
                  <a:schemeClr val="bg1"/>
                </a:solidFill>
                <a:effectLst>
                  <a:outerShdw blurRad="38100" dist="38100" dir="2700000" algn="tl">
                    <a:srgbClr val="000000">
                      <a:alpha val="43137"/>
                    </a:srgbClr>
                  </a:outerShdw>
                </a:effectLst>
              </a:rPr>
              <a:t>?</a:t>
            </a:r>
            <a:endParaRPr lang="es-ES" sz="4800" b="1" dirty="0">
              <a:solidFill>
                <a:schemeClr val="bg1"/>
              </a:solidFill>
              <a:effectLst>
                <a:outerShdw blurRad="38100" dist="38100" dir="2700000" algn="tl">
                  <a:srgbClr val="000000">
                    <a:alpha val="43137"/>
                  </a:srgbClr>
                </a:outerShdw>
              </a:effectLst>
            </a:endParaRPr>
          </a:p>
        </p:txBody>
      </p:sp>
      <p:sp>
        <p:nvSpPr>
          <p:cNvPr id="5" name="Rectangle 4"/>
          <p:cNvSpPr/>
          <p:nvPr/>
        </p:nvSpPr>
        <p:spPr>
          <a:xfrm>
            <a:off x="433307" y="4437112"/>
            <a:ext cx="8136904" cy="1107996"/>
          </a:xfrm>
          <a:prstGeom prst="rect">
            <a:avLst/>
          </a:prstGeom>
        </p:spPr>
        <p:txBody>
          <a:bodyPr wrap="square">
            <a:spAutoFit/>
          </a:bodyPr>
          <a:lstStyle/>
          <a:p>
            <a:pPr algn="ctr"/>
            <a:r>
              <a:rPr lang="es-UY" sz="6600" b="1" kern="0" dirty="0" err="1">
                <a:solidFill>
                  <a:srgbClr val="FFFFFF"/>
                </a:solidFill>
                <a:effectLst>
                  <a:outerShdw blurRad="38100" dist="38100" dir="2700000" algn="tl">
                    <a:srgbClr val="000000">
                      <a:alpha val="43137"/>
                    </a:srgbClr>
                  </a:outerShdw>
                </a:effectLst>
                <a:latin typeface="Arial"/>
                <a:cs typeface="Arial"/>
              </a:rPr>
              <a:t>Unitary</a:t>
            </a:r>
            <a:endParaRPr lang="en-US" sz="4000" dirty="0">
              <a:solidFill>
                <a:srgbClr val="000000"/>
              </a:solidFill>
            </a:endParaRPr>
          </a:p>
        </p:txBody>
      </p:sp>
    </p:spTree>
    <p:extLst>
      <p:ext uri="{BB962C8B-B14F-4D97-AF65-F5344CB8AC3E}">
        <p14:creationId xmlns:p14="http://schemas.microsoft.com/office/powerpoint/2010/main" val="1058628636"/>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2158"/>
                                        </p:tgtEl>
                                        <p:attrNameLst>
                                          <p:attrName>style.visibility</p:attrName>
                                        </p:attrNameLst>
                                      </p:cBhvr>
                                      <p:to>
                                        <p:strVal val="visible"/>
                                      </p:to>
                                    </p:set>
                                    <p:animEffect transition="in" filter="fade">
                                      <p:cBhvr>
                                        <p:cTn id="7" dur="1000"/>
                                        <p:tgtEl>
                                          <p:spTgt spid="2158"/>
                                        </p:tgtEl>
                                      </p:cBhvr>
                                    </p:animEffect>
                                    <p:anim calcmode="lin" valueType="num">
                                      <p:cBhvr>
                                        <p:cTn id="8" dur="1000" fill="hold"/>
                                        <p:tgtEl>
                                          <p:spTgt spid="2158"/>
                                        </p:tgtEl>
                                        <p:attrNameLst>
                                          <p:attrName>ppt_x</p:attrName>
                                        </p:attrNameLst>
                                      </p:cBhvr>
                                      <p:tavLst>
                                        <p:tav tm="0">
                                          <p:val>
                                            <p:strVal val="#ppt_x"/>
                                          </p:val>
                                        </p:tav>
                                        <p:tav tm="100000">
                                          <p:val>
                                            <p:strVal val="#ppt_x"/>
                                          </p:val>
                                        </p:tav>
                                      </p:tavLst>
                                    </p:anim>
                                    <p:anim calcmode="lin" valueType="num">
                                      <p:cBhvr>
                                        <p:cTn id="9" dur="1000" fill="hold"/>
                                        <p:tgtEl>
                                          <p:spTgt spid="215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8" grpId="0"/>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395536" y="2564904"/>
            <a:ext cx="8424936" cy="3046988"/>
          </a:xfrm>
          <a:prstGeom prst="rect">
            <a:avLst/>
          </a:prstGeom>
        </p:spPr>
        <p:txBody>
          <a:bodyPr wrap="square">
            <a:spAutoFit/>
          </a:bodyPr>
          <a:lstStyle/>
          <a:p>
            <a:pPr algn="ctr"/>
            <a:r>
              <a:rPr lang="en-US" sz="4800" u="sng" dirty="0">
                <a:solidFill>
                  <a:srgbClr val="0000FF"/>
                </a:solidFill>
                <a:latin typeface="Arial"/>
                <a:ea typeface="Calibri"/>
                <a:hlinkClick r:id="rId4"/>
              </a:rPr>
              <a:t>World Revolution For Students – Castro and the Cuban Revolution Part I</a:t>
            </a:r>
            <a:r>
              <a:rPr lang="en-US" sz="4800" dirty="0">
                <a:latin typeface="Arial"/>
                <a:ea typeface="Calibri"/>
              </a:rPr>
              <a:t> [15:03]</a:t>
            </a:r>
            <a:endParaRPr lang="en-US" sz="4800" dirty="0"/>
          </a:p>
        </p:txBody>
      </p:sp>
    </p:spTree>
    <p:extLst>
      <p:ext uri="{BB962C8B-B14F-4D97-AF65-F5344CB8AC3E}">
        <p14:creationId xmlns:p14="http://schemas.microsoft.com/office/powerpoint/2010/main" val="2168666709"/>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158" name="Rectangle 110"/>
          <p:cNvSpPr>
            <a:spLocks noGrp="1" noChangeArrowheads="1"/>
          </p:cNvSpPr>
          <p:nvPr>
            <p:ph type="ctrTitle"/>
          </p:nvPr>
        </p:nvSpPr>
        <p:spPr>
          <a:xfrm>
            <a:off x="467544" y="1988840"/>
            <a:ext cx="8280920" cy="4176464"/>
          </a:xfrm>
          <a:noFill/>
          <a:ln/>
        </p:spPr>
        <p:txBody>
          <a:bodyPr/>
          <a:lstStyle/>
          <a:p>
            <a:r>
              <a:rPr lang="es-UY" sz="6600" b="1" dirty="0">
                <a:solidFill>
                  <a:schemeClr val="bg1"/>
                </a:solidFill>
                <a:effectLst>
                  <a:outerShdw blurRad="38100" dist="38100" dir="2700000" algn="tl">
                    <a:srgbClr val="000000">
                      <a:alpha val="43137"/>
                    </a:srgbClr>
                  </a:outerShdw>
                </a:effectLst>
              </a:rPr>
              <a:t>Essential </a:t>
            </a:r>
            <a:r>
              <a:rPr lang="es-UY" sz="6600" b="1" dirty="0" err="1">
                <a:solidFill>
                  <a:schemeClr val="bg1"/>
                </a:solidFill>
                <a:effectLst>
                  <a:outerShdw blurRad="38100" dist="38100" dir="2700000" algn="tl">
                    <a:srgbClr val="000000">
                      <a:alpha val="43137"/>
                    </a:srgbClr>
                  </a:outerShdw>
                </a:effectLst>
              </a:rPr>
              <a:t>Question</a:t>
            </a:r>
            <a:r>
              <a:rPr lang="es-UY" sz="6600" b="1" dirty="0">
                <a:solidFill>
                  <a:schemeClr val="bg1"/>
                </a:solidFill>
                <a:effectLst>
                  <a:outerShdw blurRad="38100" dist="38100" dir="2700000" algn="tl">
                    <a:srgbClr val="000000">
                      <a:alpha val="43137"/>
                    </a:srgbClr>
                  </a:outerShdw>
                </a:effectLst>
              </a:rPr>
              <a:t>:</a:t>
            </a:r>
            <a:br>
              <a:rPr lang="es-UY" sz="6600" b="1" dirty="0">
                <a:solidFill>
                  <a:schemeClr val="bg1"/>
                </a:solidFill>
                <a:effectLst>
                  <a:outerShdw blurRad="38100" dist="38100" dir="2700000" algn="tl">
                    <a:srgbClr val="000000">
                      <a:alpha val="43137"/>
                    </a:srgbClr>
                  </a:outerShdw>
                </a:effectLst>
              </a:rPr>
            </a:br>
            <a:r>
              <a:rPr lang="es-UY" sz="6600" b="1" dirty="0">
                <a:solidFill>
                  <a:schemeClr val="bg1"/>
                </a:solidFill>
                <a:effectLst>
                  <a:outerShdw blurRad="38100" dist="38100" dir="2700000" algn="tl">
                    <a:srgbClr val="000000">
                      <a:alpha val="43137"/>
                    </a:srgbClr>
                  </a:outerShdw>
                </a:effectLst>
              </a:rPr>
              <a:t>How </a:t>
            </a:r>
            <a:r>
              <a:rPr lang="es-UY" sz="6600" b="1" dirty="0" err="1">
                <a:solidFill>
                  <a:schemeClr val="bg1"/>
                </a:solidFill>
                <a:effectLst>
                  <a:outerShdw blurRad="38100" dist="38100" dir="2700000" algn="tl">
                    <a:srgbClr val="000000">
                      <a:alpha val="43137"/>
                    </a:srgbClr>
                  </a:outerShdw>
                </a:effectLst>
              </a:rPr>
              <a:t>did</a:t>
            </a:r>
            <a:r>
              <a:rPr lang="es-UY" sz="6600" b="1" dirty="0">
                <a:solidFill>
                  <a:schemeClr val="bg1"/>
                </a:solidFill>
                <a:effectLst>
                  <a:outerShdw blurRad="38100" dist="38100" dir="2700000" algn="tl">
                    <a:srgbClr val="000000">
                      <a:alpha val="43137"/>
                    </a:srgbClr>
                  </a:outerShdw>
                </a:effectLst>
              </a:rPr>
              <a:t> </a:t>
            </a:r>
            <a:r>
              <a:rPr lang="es-UY" sz="6600" b="1" dirty="0" err="1">
                <a:solidFill>
                  <a:schemeClr val="bg1"/>
                </a:solidFill>
                <a:effectLst>
                  <a:outerShdw blurRad="38100" dist="38100" dir="2700000" algn="tl">
                    <a:srgbClr val="000000">
                      <a:alpha val="43137"/>
                    </a:srgbClr>
                  </a:outerShdw>
                </a:effectLst>
              </a:rPr>
              <a:t>the</a:t>
            </a:r>
            <a:r>
              <a:rPr lang="es-UY" sz="6600" b="1" dirty="0">
                <a:solidFill>
                  <a:schemeClr val="bg1"/>
                </a:solidFill>
                <a:effectLst>
                  <a:outerShdw blurRad="38100" dist="38100" dir="2700000" algn="tl">
                    <a:srgbClr val="000000">
                      <a:alpha val="43137"/>
                    </a:srgbClr>
                  </a:outerShdw>
                </a:effectLst>
              </a:rPr>
              <a:t> Cuban </a:t>
            </a:r>
            <a:r>
              <a:rPr lang="es-UY" sz="6600" b="1" dirty="0" err="1">
                <a:solidFill>
                  <a:schemeClr val="bg1"/>
                </a:solidFill>
                <a:effectLst>
                  <a:outerShdw blurRad="38100" dist="38100" dir="2700000" algn="tl">
                    <a:srgbClr val="000000">
                      <a:alpha val="43137"/>
                    </a:srgbClr>
                  </a:outerShdw>
                </a:effectLst>
              </a:rPr>
              <a:t>Revolution</a:t>
            </a:r>
            <a:r>
              <a:rPr lang="es-UY" sz="6600" b="1" dirty="0">
                <a:solidFill>
                  <a:schemeClr val="bg1"/>
                </a:solidFill>
                <a:effectLst>
                  <a:outerShdw blurRad="38100" dist="38100" dir="2700000" algn="tl">
                    <a:srgbClr val="000000">
                      <a:alpha val="43137"/>
                    </a:srgbClr>
                  </a:outerShdw>
                </a:effectLst>
              </a:rPr>
              <a:t> </a:t>
            </a:r>
            <a:r>
              <a:rPr lang="es-UY" sz="6600" b="1" dirty="0" err="1">
                <a:solidFill>
                  <a:schemeClr val="bg1"/>
                </a:solidFill>
                <a:effectLst>
                  <a:outerShdw blurRad="38100" dist="38100" dir="2700000" algn="tl">
                    <a:srgbClr val="000000">
                      <a:alpha val="43137"/>
                    </a:srgbClr>
                  </a:outerShdw>
                </a:effectLst>
              </a:rPr>
              <a:t>impact</a:t>
            </a:r>
            <a:r>
              <a:rPr lang="es-UY" sz="6600" b="1" dirty="0">
                <a:solidFill>
                  <a:schemeClr val="bg1"/>
                </a:solidFill>
                <a:effectLst>
                  <a:outerShdw blurRad="38100" dist="38100" dir="2700000" algn="tl">
                    <a:srgbClr val="000000">
                      <a:alpha val="43137"/>
                    </a:srgbClr>
                  </a:outerShdw>
                </a:effectLst>
              </a:rPr>
              <a:t> Cuba?</a:t>
            </a:r>
            <a:endParaRPr lang="es-ES" sz="66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09734000"/>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a:xfrm>
            <a:off x="251520" y="-36212"/>
            <a:ext cx="8784976" cy="1152128"/>
          </a:xfrm>
        </p:spPr>
        <p:txBody>
          <a:bodyPr/>
          <a:lstStyle/>
          <a:p>
            <a:r>
              <a:rPr lang="en-US" sz="2600" b="1" dirty="0">
                <a:solidFill>
                  <a:schemeClr val="tx1"/>
                </a:solidFill>
              </a:rPr>
              <a:t>Use your graphic organizer to record the impact </a:t>
            </a:r>
            <a:br>
              <a:rPr lang="en-US" sz="2600" b="1" dirty="0">
                <a:solidFill>
                  <a:schemeClr val="tx1"/>
                </a:solidFill>
              </a:rPr>
            </a:br>
            <a:r>
              <a:rPr lang="en-US" sz="2600" b="1" dirty="0">
                <a:solidFill>
                  <a:schemeClr val="tx1"/>
                </a:solidFill>
              </a:rPr>
              <a:t>of the Cuban Revolution</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124744"/>
            <a:ext cx="7257636" cy="5622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Arrow Connector 6"/>
          <p:cNvCxnSpPr/>
          <p:nvPr/>
        </p:nvCxnSpPr>
        <p:spPr>
          <a:xfrm>
            <a:off x="2179069" y="3743775"/>
            <a:ext cx="864096" cy="0"/>
          </a:xfrm>
          <a:prstGeom prst="straightConnector1">
            <a:avLst/>
          </a:prstGeom>
          <a:ln w="1270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7800848"/>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a:xfrm>
            <a:off x="1295128" y="188640"/>
            <a:ext cx="7848872" cy="1440160"/>
          </a:xfrm>
        </p:spPr>
        <p:txBody>
          <a:bodyPr/>
          <a:lstStyle/>
          <a:p>
            <a:r>
              <a:rPr lang="en-US" sz="5400" b="1" u="sng" dirty="0">
                <a:solidFill>
                  <a:schemeClr val="tx1"/>
                </a:solidFill>
                <a:effectLst>
                  <a:outerShdw blurRad="38100" dist="38100" dir="2700000" algn="tl">
                    <a:schemeClr val="bg1">
                      <a:alpha val="43000"/>
                    </a:schemeClr>
                  </a:outerShdw>
                </a:effectLst>
              </a:rPr>
              <a:t>Impact on Cuba’s Government</a:t>
            </a:r>
          </a:p>
        </p:txBody>
      </p:sp>
      <p:sp>
        <p:nvSpPr>
          <p:cNvPr id="153603" name="Rectangle 3"/>
          <p:cNvSpPr>
            <a:spLocks noGrp="1" noChangeArrowheads="1"/>
          </p:cNvSpPr>
          <p:nvPr>
            <p:ph type="body" idx="1"/>
          </p:nvPr>
        </p:nvSpPr>
        <p:spPr>
          <a:xfrm>
            <a:off x="1835696" y="2060848"/>
            <a:ext cx="6923112" cy="4525962"/>
          </a:xfrm>
        </p:spPr>
        <p:txBody>
          <a:bodyPr/>
          <a:lstStyle/>
          <a:p>
            <a:pPr lvl="0"/>
            <a:r>
              <a:rPr lang="en-US" sz="3600" b="1" dirty="0">
                <a:solidFill>
                  <a:srgbClr val="000000"/>
                </a:solidFill>
              </a:rPr>
              <a:t>In reality, Cuba just went from one dictator to another</a:t>
            </a:r>
          </a:p>
          <a:p>
            <a:pPr lvl="0"/>
            <a:endParaRPr lang="en-US" sz="1800" b="1" dirty="0">
              <a:solidFill>
                <a:srgbClr val="000000"/>
              </a:solidFill>
            </a:endParaRPr>
          </a:p>
          <a:p>
            <a:pPr lvl="0"/>
            <a:r>
              <a:rPr lang="en-US" sz="3600" b="1" dirty="0">
                <a:solidFill>
                  <a:srgbClr val="000000"/>
                </a:solidFill>
              </a:rPr>
              <a:t>Castro set up a communist government like its ally (supporter), the Soviet Union, and controlled all aspects of the government</a:t>
            </a:r>
          </a:p>
        </p:txBody>
      </p:sp>
    </p:spTree>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53602"/>
                                        </p:tgtEl>
                                        <p:attrNameLst>
                                          <p:attrName>style.visibility</p:attrName>
                                        </p:attrNameLst>
                                      </p:cBhvr>
                                      <p:to>
                                        <p:strVal val="visible"/>
                                      </p:to>
                                    </p:set>
                                    <p:animEffect transition="in" filter="fade">
                                      <p:cBhvr>
                                        <p:cTn id="7" dur="1000"/>
                                        <p:tgtEl>
                                          <p:spTgt spid="153602"/>
                                        </p:tgtEl>
                                      </p:cBhvr>
                                    </p:animEffect>
                                    <p:anim calcmode="lin" valueType="num">
                                      <p:cBhvr>
                                        <p:cTn id="8" dur="1000" fill="hold"/>
                                        <p:tgtEl>
                                          <p:spTgt spid="153602"/>
                                        </p:tgtEl>
                                        <p:attrNameLst>
                                          <p:attrName>ppt_x</p:attrName>
                                        </p:attrNameLst>
                                      </p:cBhvr>
                                      <p:tavLst>
                                        <p:tav tm="0">
                                          <p:val>
                                            <p:strVal val="#ppt_x"/>
                                          </p:val>
                                        </p:tav>
                                        <p:tav tm="100000">
                                          <p:val>
                                            <p:strVal val="#ppt_x"/>
                                          </p:val>
                                        </p:tav>
                                      </p:tavLst>
                                    </p:anim>
                                    <p:anim calcmode="lin" valueType="num">
                                      <p:cBhvr>
                                        <p:cTn id="9" dur="1000" fill="hold"/>
                                        <p:tgtEl>
                                          <p:spTgt spid="15360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53603">
                                            <p:txEl>
                                              <p:pRg st="0" end="0"/>
                                            </p:txEl>
                                          </p:spTgt>
                                        </p:tgtEl>
                                        <p:attrNameLst>
                                          <p:attrName>style.visibility</p:attrName>
                                        </p:attrNameLst>
                                      </p:cBhvr>
                                      <p:to>
                                        <p:strVal val="visible"/>
                                      </p:to>
                                    </p:set>
                                    <p:animEffect transition="in" filter="fade">
                                      <p:cBhvr>
                                        <p:cTn id="14" dur="1000"/>
                                        <p:tgtEl>
                                          <p:spTgt spid="153603">
                                            <p:txEl>
                                              <p:pRg st="0" end="0"/>
                                            </p:txEl>
                                          </p:spTgt>
                                        </p:tgtEl>
                                      </p:cBhvr>
                                    </p:animEffect>
                                    <p:anim calcmode="lin" valueType="num">
                                      <p:cBhvr>
                                        <p:cTn id="15" dur="1000" fill="hold"/>
                                        <p:tgtEl>
                                          <p:spTgt spid="15360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5360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153603">
                                            <p:txEl>
                                              <p:pRg st="2" end="2"/>
                                            </p:txEl>
                                          </p:spTgt>
                                        </p:tgtEl>
                                        <p:attrNameLst>
                                          <p:attrName>style.visibility</p:attrName>
                                        </p:attrNameLst>
                                      </p:cBhvr>
                                      <p:to>
                                        <p:strVal val="visible"/>
                                      </p:to>
                                    </p:set>
                                    <p:animEffect transition="in" filter="fade">
                                      <p:cBhvr>
                                        <p:cTn id="21" dur="1000"/>
                                        <p:tgtEl>
                                          <p:spTgt spid="153603">
                                            <p:txEl>
                                              <p:pRg st="2" end="2"/>
                                            </p:txEl>
                                          </p:spTgt>
                                        </p:tgtEl>
                                      </p:cBhvr>
                                    </p:animEffect>
                                    <p:anim calcmode="lin" valueType="num">
                                      <p:cBhvr>
                                        <p:cTn id="22" dur="1000" fill="hold"/>
                                        <p:tgtEl>
                                          <p:spTgt spid="15360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5360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2" grpId="0"/>
      <p:bldP spid="15360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158" name="Rectangle 110"/>
          <p:cNvSpPr>
            <a:spLocks noGrp="1" noChangeArrowheads="1"/>
          </p:cNvSpPr>
          <p:nvPr>
            <p:ph type="ctrTitle"/>
          </p:nvPr>
        </p:nvSpPr>
        <p:spPr>
          <a:xfrm>
            <a:off x="395536" y="2492896"/>
            <a:ext cx="8352928" cy="3168352"/>
          </a:xfrm>
          <a:noFill/>
          <a:ln/>
        </p:spPr>
        <p:txBody>
          <a:bodyPr/>
          <a:lstStyle/>
          <a:p>
            <a:r>
              <a:rPr lang="es-UY" sz="5400" b="1" dirty="0" err="1">
                <a:solidFill>
                  <a:schemeClr val="bg1"/>
                </a:solidFill>
                <a:effectLst>
                  <a:outerShdw blurRad="38100" dist="38100" dir="2700000" algn="tl">
                    <a:srgbClr val="000000">
                      <a:alpha val="43137"/>
                    </a:srgbClr>
                  </a:outerShdw>
                </a:effectLst>
              </a:rPr>
              <a:t>How</a:t>
            </a:r>
            <a:r>
              <a:rPr lang="es-UY" sz="5400" b="1" dirty="0">
                <a:solidFill>
                  <a:schemeClr val="bg1"/>
                </a:solidFill>
                <a:effectLst>
                  <a:outerShdw blurRad="38100" dist="38100" dir="2700000" algn="tl">
                    <a:srgbClr val="000000">
                      <a:alpha val="43137"/>
                    </a:srgbClr>
                  </a:outerShdw>
                </a:effectLst>
              </a:rPr>
              <a:t> do </a:t>
            </a:r>
            <a:r>
              <a:rPr lang="es-UY" sz="5400" b="1" dirty="0" err="1">
                <a:solidFill>
                  <a:schemeClr val="bg1"/>
                </a:solidFill>
                <a:effectLst>
                  <a:outerShdw blurRad="38100" dist="38100" dir="2700000" algn="tl">
                    <a:srgbClr val="000000">
                      <a:alpha val="43137"/>
                    </a:srgbClr>
                  </a:outerShdw>
                </a:effectLst>
              </a:rPr>
              <a:t>you</a:t>
            </a:r>
            <a:r>
              <a:rPr lang="es-UY" sz="5400" b="1" dirty="0">
                <a:solidFill>
                  <a:schemeClr val="bg1"/>
                </a:solidFill>
                <a:effectLst>
                  <a:outerShdw blurRad="38100" dist="38100" dir="2700000" algn="tl">
                    <a:srgbClr val="000000">
                      <a:alpha val="43137"/>
                    </a:srgbClr>
                  </a:outerShdw>
                </a:effectLst>
              </a:rPr>
              <a:t> </a:t>
            </a:r>
            <a:r>
              <a:rPr lang="es-UY" sz="5400" b="1" dirty="0" err="1">
                <a:solidFill>
                  <a:schemeClr val="bg1"/>
                </a:solidFill>
                <a:effectLst>
                  <a:outerShdw blurRad="38100" dist="38100" dir="2700000" algn="tl">
                    <a:srgbClr val="000000">
                      <a:alpha val="43137"/>
                    </a:srgbClr>
                  </a:outerShdw>
                </a:effectLst>
              </a:rPr>
              <a:t>think</a:t>
            </a:r>
            <a:r>
              <a:rPr lang="es-UY" sz="5400" b="1" dirty="0">
                <a:solidFill>
                  <a:schemeClr val="bg1"/>
                </a:solidFill>
                <a:effectLst>
                  <a:outerShdw blurRad="38100" dist="38100" dir="2700000" algn="tl">
                    <a:srgbClr val="000000">
                      <a:alpha val="43137"/>
                    </a:srgbClr>
                  </a:outerShdw>
                </a:effectLst>
              </a:rPr>
              <a:t> </a:t>
            </a:r>
            <a:r>
              <a:rPr lang="es-UY" sz="5400" b="1" dirty="0" err="1">
                <a:solidFill>
                  <a:schemeClr val="bg1"/>
                </a:solidFill>
                <a:effectLst>
                  <a:outerShdw blurRad="38100" dist="38100" dir="2700000" algn="tl">
                    <a:srgbClr val="000000">
                      <a:alpha val="43137"/>
                    </a:srgbClr>
                  </a:outerShdw>
                </a:effectLst>
              </a:rPr>
              <a:t>Cuba’s</a:t>
            </a:r>
            <a:r>
              <a:rPr lang="es-UY" sz="5400" b="1" dirty="0">
                <a:solidFill>
                  <a:schemeClr val="bg1"/>
                </a:solidFill>
                <a:effectLst>
                  <a:outerShdw blurRad="38100" dist="38100" dir="2700000" algn="tl">
                    <a:srgbClr val="000000">
                      <a:alpha val="43137"/>
                    </a:srgbClr>
                  </a:outerShdw>
                </a:effectLst>
              </a:rPr>
              <a:t> </a:t>
            </a:r>
            <a:r>
              <a:rPr lang="es-UY" sz="5400" b="1" dirty="0" err="1">
                <a:solidFill>
                  <a:schemeClr val="bg1"/>
                </a:solidFill>
                <a:effectLst>
                  <a:outerShdw blurRad="38100" dist="38100" dir="2700000" algn="tl">
                    <a:srgbClr val="000000">
                      <a:alpha val="43137"/>
                    </a:srgbClr>
                  </a:outerShdw>
                </a:effectLst>
              </a:rPr>
              <a:t>economy</a:t>
            </a:r>
            <a:r>
              <a:rPr lang="es-UY" sz="5400" b="1" dirty="0">
                <a:solidFill>
                  <a:schemeClr val="bg1"/>
                </a:solidFill>
                <a:effectLst>
                  <a:outerShdw blurRad="38100" dist="38100" dir="2700000" algn="tl">
                    <a:srgbClr val="000000">
                      <a:alpha val="43137"/>
                    </a:srgbClr>
                  </a:outerShdw>
                </a:effectLst>
              </a:rPr>
              <a:t> </a:t>
            </a:r>
            <a:r>
              <a:rPr lang="es-UY" sz="5400" b="1" dirty="0" err="1">
                <a:solidFill>
                  <a:schemeClr val="bg1"/>
                </a:solidFill>
                <a:effectLst>
                  <a:outerShdw blurRad="38100" dist="38100" dir="2700000" algn="tl">
                    <a:srgbClr val="000000">
                      <a:alpha val="43137"/>
                    </a:srgbClr>
                  </a:outerShdw>
                </a:effectLst>
              </a:rPr>
              <a:t>was</a:t>
            </a:r>
            <a:r>
              <a:rPr lang="es-UY" sz="5400" b="1" dirty="0">
                <a:solidFill>
                  <a:schemeClr val="bg1"/>
                </a:solidFill>
                <a:effectLst>
                  <a:outerShdw blurRad="38100" dist="38100" dir="2700000" algn="tl">
                    <a:srgbClr val="000000">
                      <a:alpha val="43137"/>
                    </a:srgbClr>
                  </a:outerShdw>
                </a:effectLst>
              </a:rPr>
              <a:t> </a:t>
            </a:r>
            <a:r>
              <a:rPr lang="es-UY" sz="5400" b="1" dirty="0" err="1">
                <a:solidFill>
                  <a:schemeClr val="bg1"/>
                </a:solidFill>
                <a:effectLst>
                  <a:outerShdw blurRad="38100" dist="38100" dir="2700000" algn="tl">
                    <a:srgbClr val="000000">
                      <a:alpha val="43137"/>
                    </a:srgbClr>
                  </a:outerShdw>
                </a:effectLst>
              </a:rPr>
              <a:t>affected</a:t>
            </a:r>
            <a:r>
              <a:rPr lang="es-UY" sz="5400" b="1" dirty="0">
                <a:solidFill>
                  <a:schemeClr val="bg1"/>
                </a:solidFill>
                <a:effectLst>
                  <a:outerShdw blurRad="38100" dist="38100" dir="2700000" algn="tl">
                    <a:srgbClr val="000000">
                      <a:alpha val="43137"/>
                    </a:srgbClr>
                  </a:outerShdw>
                </a:effectLst>
              </a:rPr>
              <a:t> </a:t>
            </a:r>
            <a:r>
              <a:rPr lang="es-UY" sz="5400" b="1" dirty="0" err="1">
                <a:solidFill>
                  <a:schemeClr val="bg1"/>
                </a:solidFill>
                <a:effectLst>
                  <a:outerShdw blurRad="38100" dist="38100" dir="2700000" algn="tl">
                    <a:srgbClr val="000000">
                      <a:alpha val="43137"/>
                    </a:srgbClr>
                  </a:outerShdw>
                </a:effectLst>
              </a:rPr>
              <a:t>by</a:t>
            </a:r>
            <a:r>
              <a:rPr lang="es-UY" sz="5400" b="1" dirty="0">
                <a:solidFill>
                  <a:schemeClr val="bg1"/>
                </a:solidFill>
                <a:effectLst>
                  <a:outerShdw blurRad="38100" dist="38100" dir="2700000" algn="tl">
                    <a:srgbClr val="000000">
                      <a:alpha val="43137"/>
                    </a:srgbClr>
                  </a:outerShdw>
                </a:effectLst>
              </a:rPr>
              <a:t> </a:t>
            </a:r>
            <a:r>
              <a:rPr lang="es-UY" sz="5400" b="1" dirty="0" err="1">
                <a:solidFill>
                  <a:schemeClr val="bg1"/>
                </a:solidFill>
                <a:effectLst>
                  <a:outerShdw blurRad="38100" dist="38100" dir="2700000" algn="tl">
                    <a:srgbClr val="000000">
                      <a:alpha val="43137"/>
                    </a:srgbClr>
                  </a:outerShdw>
                </a:effectLst>
              </a:rPr>
              <a:t>the</a:t>
            </a:r>
            <a:r>
              <a:rPr lang="es-UY" sz="5400" b="1" dirty="0">
                <a:solidFill>
                  <a:schemeClr val="bg1"/>
                </a:solidFill>
                <a:effectLst>
                  <a:outerShdw blurRad="38100" dist="38100" dir="2700000" algn="tl">
                    <a:srgbClr val="000000">
                      <a:alpha val="43137"/>
                    </a:srgbClr>
                  </a:outerShdw>
                </a:effectLst>
              </a:rPr>
              <a:t> Cuban </a:t>
            </a:r>
            <a:r>
              <a:rPr lang="es-UY" sz="5400" b="1" dirty="0" err="1">
                <a:solidFill>
                  <a:schemeClr val="bg1"/>
                </a:solidFill>
                <a:effectLst>
                  <a:outerShdw blurRad="38100" dist="38100" dir="2700000" algn="tl">
                    <a:srgbClr val="000000">
                      <a:alpha val="43137"/>
                    </a:srgbClr>
                  </a:outerShdw>
                </a:effectLst>
              </a:rPr>
              <a:t>Revolution</a:t>
            </a:r>
            <a:r>
              <a:rPr lang="es-UY" sz="5400" b="1" dirty="0">
                <a:solidFill>
                  <a:schemeClr val="bg1"/>
                </a:solidFill>
                <a:effectLst>
                  <a:outerShdw blurRad="38100" dist="38100" dir="2700000" algn="tl">
                    <a:srgbClr val="000000">
                      <a:alpha val="43137"/>
                    </a:srgbClr>
                  </a:outerShdw>
                </a:effectLst>
              </a:rPr>
              <a:t>?</a:t>
            </a:r>
            <a:endParaRPr lang="es-ES" sz="48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92430018"/>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2158"/>
                                        </p:tgtEl>
                                        <p:attrNameLst>
                                          <p:attrName>style.visibility</p:attrName>
                                        </p:attrNameLst>
                                      </p:cBhvr>
                                      <p:to>
                                        <p:strVal val="visible"/>
                                      </p:to>
                                    </p:set>
                                    <p:animEffect transition="in" filter="fade">
                                      <p:cBhvr>
                                        <p:cTn id="7" dur="1000"/>
                                        <p:tgtEl>
                                          <p:spTgt spid="2158"/>
                                        </p:tgtEl>
                                      </p:cBhvr>
                                    </p:animEffect>
                                    <p:anim calcmode="lin" valueType="num">
                                      <p:cBhvr>
                                        <p:cTn id="8" dur="1000" fill="hold"/>
                                        <p:tgtEl>
                                          <p:spTgt spid="2158"/>
                                        </p:tgtEl>
                                        <p:attrNameLst>
                                          <p:attrName>ppt_x</p:attrName>
                                        </p:attrNameLst>
                                      </p:cBhvr>
                                      <p:tavLst>
                                        <p:tav tm="0">
                                          <p:val>
                                            <p:strVal val="#ppt_x"/>
                                          </p:val>
                                        </p:tav>
                                        <p:tav tm="100000">
                                          <p:val>
                                            <p:strVal val="#ppt_x"/>
                                          </p:val>
                                        </p:tav>
                                      </p:tavLst>
                                    </p:anim>
                                    <p:anim calcmode="lin" valueType="num">
                                      <p:cBhvr>
                                        <p:cTn id="9" dur="1000" fill="hold"/>
                                        <p:tgtEl>
                                          <p:spTgt spid="21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a:xfrm>
            <a:off x="1295128" y="188640"/>
            <a:ext cx="7848872" cy="1440160"/>
          </a:xfrm>
        </p:spPr>
        <p:txBody>
          <a:bodyPr/>
          <a:lstStyle/>
          <a:p>
            <a:r>
              <a:rPr lang="en-US" sz="5400" b="1" u="sng" dirty="0">
                <a:solidFill>
                  <a:schemeClr val="tx1"/>
                </a:solidFill>
                <a:effectLst>
                  <a:outerShdw blurRad="38100" dist="38100" dir="2700000" algn="tl">
                    <a:schemeClr val="bg1">
                      <a:alpha val="43000"/>
                    </a:schemeClr>
                  </a:outerShdw>
                </a:effectLst>
              </a:rPr>
              <a:t>Impact on Cuba’s Economy</a:t>
            </a:r>
          </a:p>
        </p:txBody>
      </p:sp>
      <p:sp>
        <p:nvSpPr>
          <p:cNvPr id="153603" name="Rectangle 3"/>
          <p:cNvSpPr>
            <a:spLocks noGrp="1" noChangeArrowheads="1"/>
          </p:cNvSpPr>
          <p:nvPr>
            <p:ph type="body" idx="1"/>
          </p:nvPr>
        </p:nvSpPr>
        <p:spPr>
          <a:xfrm>
            <a:off x="1943200" y="1916832"/>
            <a:ext cx="7200800" cy="4525962"/>
          </a:xfrm>
        </p:spPr>
        <p:txBody>
          <a:bodyPr/>
          <a:lstStyle/>
          <a:p>
            <a:pPr lvl="0"/>
            <a:r>
              <a:rPr lang="en-US" sz="3800" b="1" dirty="0">
                <a:solidFill>
                  <a:srgbClr val="000000"/>
                </a:solidFill>
              </a:rPr>
              <a:t>Castro set up a communist government which controlled all parts of the economy</a:t>
            </a:r>
          </a:p>
          <a:p>
            <a:pPr lvl="0"/>
            <a:endParaRPr lang="en-US" sz="1800" b="1" dirty="0">
              <a:solidFill>
                <a:srgbClr val="000000"/>
              </a:solidFill>
            </a:endParaRPr>
          </a:p>
          <a:p>
            <a:pPr lvl="0"/>
            <a:r>
              <a:rPr lang="en-US" sz="3800" b="1" dirty="0">
                <a:solidFill>
                  <a:srgbClr val="000000"/>
                </a:solidFill>
              </a:rPr>
              <a:t>He took over farms and businesses, even those owned by the U.S.</a:t>
            </a:r>
          </a:p>
        </p:txBody>
      </p:sp>
    </p:spTree>
    <p:extLst>
      <p:ext uri="{BB962C8B-B14F-4D97-AF65-F5344CB8AC3E}">
        <p14:creationId xmlns:p14="http://schemas.microsoft.com/office/powerpoint/2010/main" val="482189886"/>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53602"/>
                                        </p:tgtEl>
                                        <p:attrNameLst>
                                          <p:attrName>style.visibility</p:attrName>
                                        </p:attrNameLst>
                                      </p:cBhvr>
                                      <p:to>
                                        <p:strVal val="visible"/>
                                      </p:to>
                                    </p:set>
                                    <p:animEffect transition="in" filter="fade">
                                      <p:cBhvr>
                                        <p:cTn id="7" dur="1000"/>
                                        <p:tgtEl>
                                          <p:spTgt spid="153602"/>
                                        </p:tgtEl>
                                      </p:cBhvr>
                                    </p:animEffect>
                                    <p:anim calcmode="lin" valueType="num">
                                      <p:cBhvr>
                                        <p:cTn id="8" dur="1000" fill="hold"/>
                                        <p:tgtEl>
                                          <p:spTgt spid="153602"/>
                                        </p:tgtEl>
                                        <p:attrNameLst>
                                          <p:attrName>ppt_x</p:attrName>
                                        </p:attrNameLst>
                                      </p:cBhvr>
                                      <p:tavLst>
                                        <p:tav tm="0">
                                          <p:val>
                                            <p:strVal val="#ppt_x"/>
                                          </p:val>
                                        </p:tav>
                                        <p:tav tm="100000">
                                          <p:val>
                                            <p:strVal val="#ppt_x"/>
                                          </p:val>
                                        </p:tav>
                                      </p:tavLst>
                                    </p:anim>
                                    <p:anim calcmode="lin" valueType="num">
                                      <p:cBhvr>
                                        <p:cTn id="9" dur="1000" fill="hold"/>
                                        <p:tgtEl>
                                          <p:spTgt spid="15360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53603">
                                            <p:txEl>
                                              <p:pRg st="0" end="0"/>
                                            </p:txEl>
                                          </p:spTgt>
                                        </p:tgtEl>
                                        <p:attrNameLst>
                                          <p:attrName>style.visibility</p:attrName>
                                        </p:attrNameLst>
                                      </p:cBhvr>
                                      <p:to>
                                        <p:strVal val="visible"/>
                                      </p:to>
                                    </p:set>
                                    <p:animEffect transition="in" filter="fade">
                                      <p:cBhvr>
                                        <p:cTn id="14" dur="1000"/>
                                        <p:tgtEl>
                                          <p:spTgt spid="153603">
                                            <p:txEl>
                                              <p:pRg st="0" end="0"/>
                                            </p:txEl>
                                          </p:spTgt>
                                        </p:tgtEl>
                                      </p:cBhvr>
                                    </p:animEffect>
                                    <p:anim calcmode="lin" valueType="num">
                                      <p:cBhvr>
                                        <p:cTn id="15" dur="1000" fill="hold"/>
                                        <p:tgtEl>
                                          <p:spTgt spid="15360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5360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153603">
                                            <p:txEl>
                                              <p:pRg st="2" end="2"/>
                                            </p:txEl>
                                          </p:spTgt>
                                        </p:tgtEl>
                                        <p:attrNameLst>
                                          <p:attrName>style.visibility</p:attrName>
                                        </p:attrNameLst>
                                      </p:cBhvr>
                                      <p:to>
                                        <p:strVal val="visible"/>
                                      </p:to>
                                    </p:set>
                                    <p:animEffect transition="in" filter="fade">
                                      <p:cBhvr>
                                        <p:cTn id="21" dur="1000"/>
                                        <p:tgtEl>
                                          <p:spTgt spid="153603">
                                            <p:txEl>
                                              <p:pRg st="2" end="2"/>
                                            </p:txEl>
                                          </p:spTgt>
                                        </p:tgtEl>
                                      </p:cBhvr>
                                    </p:animEffect>
                                    <p:anim calcmode="lin" valueType="num">
                                      <p:cBhvr>
                                        <p:cTn id="22" dur="1000" fill="hold"/>
                                        <p:tgtEl>
                                          <p:spTgt spid="15360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5360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2" grpId="0"/>
      <p:bldP spid="15360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a:xfrm>
            <a:off x="1295128" y="188640"/>
            <a:ext cx="7848872" cy="1440160"/>
          </a:xfrm>
        </p:spPr>
        <p:txBody>
          <a:bodyPr/>
          <a:lstStyle/>
          <a:p>
            <a:r>
              <a:rPr lang="en-US" sz="5400" b="1" u="sng" dirty="0">
                <a:solidFill>
                  <a:schemeClr val="tx1"/>
                </a:solidFill>
                <a:effectLst>
                  <a:outerShdw blurRad="38100" dist="38100" dir="2700000" algn="tl">
                    <a:schemeClr val="bg1">
                      <a:alpha val="43000"/>
                    </a:schemeClr>
                  </a:outerShdw>
                </a:effectLst>
              </a:rPr>
              <a:t>Impact on Cuba’s Economy</a:t>
            </a:r>
          </a:p>
        </p:txBody>
      </p:sp>
      <p:sp>
        <p:nvSpPr>
          <p:cNvPr id="153603" name="Rectangle 3"/>
          <p:cNvSpPr>
            <a:spLocks noGrp="1" noChangeArrowheads="1"/>
          </p:cNvSpPr>
          <p:nvPr>
            <p:ph type="body" idx="1"/>
          </p:nvPr>
        </p:nvSpPr>
        <p:spPr>
          <a:xfrm>
            <a:off x="1943200" y="1916832"/>
            <a:ext cx="7200800" cy="4525962"/>
          </a:xfrm>
        </p:spPr>
        <p:txBody>
          <a:bodyPr/>
          <a:lstStyle/>
          <a:p>
            <a:pPr lvl="0"/>
            <a:r>
              <a:rPr lang="en-US" sz="3800" b="1" dirty="0">
                <a:solidFill>
                  <a:srgbClr val="000000"/>
                </a:solidFill>
              </a:rPr>
              <a:t>The Soviet Union was a key ally and trading partner, but when they broke apart, Cuba’s economy suffered and still struggles today</a:t>
            </a:r>
          </a:p>
          <a:p>
            <a:pPr lvl="0"/>
            <a:endParaRPr lang="en-US" sz="1800" b="1" dirty="0">
              <a:solidFill>
                <a:srgbClr val="000000"/>
              </a:solidFill>
            </a:endParaRPr>
          </a:p>
          <a:p>
            <a:pPr lvl="0"/>
            <a:r>
              <a:rPr lang="en-US" sz="3800" b="1" dirty="0">
                <a:solidFill>
                  <a:srgbClr val="000000"/>
                </a:solidFill>
              </a:rPr>
              <a:t>Food shortages occur from time to time</a:t>
            </a:r>
          </a:p>
        </p:txBody>
      </p:sp>
    </p:spTree>
    <p:extLst>
      <p:ext uri="{BB962C8B-B14F-4D97-AF65-F5344CB8AC3E}">
        <p14:creationId xmlns:p14="http://schemas.microsoft.com/office/powerpoint/2010/main" val="1467017742"/>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53602"/>
                                        </p:tgtEl>
                                        <p:attrNameLst>
                                          <p:attrName>style.visibility</p:attrName>
                                        </p:attrNameLst>
                                      </p:cBhvr>
                                      <p:to>
                                        <p:strVal val="visible"/>
                                      </p:to>
                                    </p:set>
                                    <p:animEffect transition="in" filter="fade">
                                      <p:cBhvr>
                                        <p:cTn id="7" dur="1000"/>
                                        <p:tgtEl>
                                          <p:spTgt spid="153602"/>
                                        </p:tgtEl>
                                      </p:cBhvr>
                                    </p:animEffect>
                                    <p:anim calcmode="lin" valueType="num">
                                      <p:cBhvr>
                                        <p:cTn id="8" dur="1000" fill="hold"/>
                                        <p:tgtEl>
                                          <p:spTgt spid="153602"/>
                                        </p:tgtEl>
                                        <p:attrNameLst>
                                          <p:attrName>ppt_x</p:attrName>
                                        </p:attrNameLst>
                                      </p:cBhvr>
                                      <p:tavLst>
                                        <p:tav tm="0">
                                          <p:val>
                                            <p:strVal val="#ppt_x"/>
                                          </p:val>
                                        </p:tav>
                                        <p:tav tm="100000">
                                          <p:val>
                                            <p:strVal val="#ppt_x"/>
                                          </p:val>
                                        </p:tav>
                                      </p:tavLst>
                                    </p:anim>
                                    <p:anim calcmode="lin" valueType="num">
                                      <p:cBhvr>
                                        <p:cTn id="9" dur="1000" fill="hold"/>
                                        <p:tgtEl>
                                          <p:spTgt spid="15360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53603">
                                            <p:txEl>
                                              <p:pRg st="0" end="0"/>
                                            </p:txEl>
                                          </p:spTgt>
                                        </p:tgtEl>
                                        <p:attrNameLst>
                                          <p:attrName>style.visibility</p:attrName>
                                        </p:attrNameLst>
                                      </p:cBhvr>
                                      <p:to>
                                        <p:strVal val="visible"/>
                                      </p:to>
                                    </p:set>
                                    <p:animEffect transition="in" filter="fade">
                                      <p:cBhvr>
                                        <p:cTn id="14" dur="1000"/>
                                        <p:tgtEl>
                                          <p:spTgt spid="153603">
                                            <p:txEl>
                                              <p:pRg st="0" end="0"/>
                                            </p:txEl>
                                          </p:spTgt>
                                        </p:tgtEl>
                                      </p:cBhvr>
                                    </p:animEffect>
                                    <p:anim calcmode="lin" valueType="num">
                                      <p:cBhvr>
                                        <p:cTn id="15" dur="1000" fill="hold"/>
                                        <p:tgtEl>
                                          <p:spTgt spid="15360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5360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153603">
                                            <p:txEl>
                                              <p:pRg st="2" end="2"/>
                                            </p:txEl>
                                          </p:spTgt>
                                        </p:tgtEl>
                                        <p:attrNameLst>
                                          <p:attrName>style.visibility</p:attrName>
                                        </p:attrNameLst>
                                      </p:cBhvr>
                                      <p:to>
                                        <p:strVal val="visible"/>
                                      </p:to>
                                    </p:set>
                                    <p:animEffect transition="in" filter="fade">
                                      <p:cBhvr>
                                        <p:cTn id="21" dur="1000"/>
                                        <p:tgtEl>
                                          <p:spTgt spid="153603">
                                            <p:txEl>
                                              <p:pRg st="2" end="2"/>
                                            </p:txEl>
                                          </p:spTgt>
                                        </p:tgtEl>
                                      </p:cBhvr>
                                    </p:animEffect>
                                    <p:anim calcmode="lin" valueType="num">
                                      <p:cBhvr>
                                        <p:cTn id="22" dur="1000" fill="hold"/>
                                        <p:tgtEl>
                                          <p:spTgt spid="15360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5360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2" grpId="0"/>
      <p:bldP spid="15360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158" name="Rectangle 110"/>
          <p:cNvSpPr>
            <a:spLocks noGrp="1" noChangeArrowheads="1"/>
          </p:cNvSpPr>
          <p:nvPr>
            <p:ph type="ctrTitle"/>
          </p:nvPr>
        </p:nvSpPr>
        <p:spPr>
          <a:xfrm>
            <a:off x="395536" y="2492896"/>
            <a:ext cx="8352928" cy="3168352"/>
          </a:xfrm>
          <a:noFill/>
          <a:ln/>
        </p:spPr>
        <p:txBody>
          <a:bodyPr/>
          <a:lstStyle/>
          <a:p>
            <a:r>
              <a:rPr lang="es-UY" sz="5400" b="1" dirty="0" err="1">
                <a:solidFill>
                  <a:schemeClr val="bg1"/>
                </a:solidFill>
                <a:effectLst>
                  <a:outerShdw blurRad="38100" dist="38100" dir="2700000" algn="tl">
                    <a:srgbClr val="000000">
                      <a:alpha val="43137"/>
                    </a:srgbClr>
                  </a:outerShdw>
                </a:effectLst>
              </a:rPr>
              <a:t>How</a:t>
            </a:r>
            <a:r>
              <a:rPr lang="es-UY" sz="5400" b="1" dirty="0">
                <a:solidFill>
                  <a:schemeClr val="bg1"/>
                </a:solidFill>
                <a:effectLst>
                  <a:outerShdw blurRad="38100" dist="38100" dir="2700000" algn="tl">
                    <a:srgbClr val="000000">
                      <a:alpha val="43137"/>
                    </a:srgbClr>
                  </a:outerShdw>
                </a:effectLst>
              </a:rPr>
              <a:t> do </a:t>
            </a:r>
            <a:r>
              <a:rPr lang="es-UY" sz="5400" b="1" dirty="0" err="1">
                <a:solidFill>
                  <a:schemeClr val="bg1"/>
                </a:solidFill>
                <a:effectLst>
                  <a:outerShdw blurRad="38100" dist="38100" dir="2700000" algn="tl">
                    <a:srgbClr val="000000">
                      <a:alpha val="43137"/>
                    </a:srgbClr>
                  </a:outerShdw>
                </a:effectLst>
              </a:rPr>
              <a:t>you</a:t>
            </a:r>
            <a:r>
              <a:rPr lang="es-UY" sz="5400" b="1" dirty="0">
                <a:solidFill>
                  <a:schemeClr val="bg1"/>
                </a:solidFill>
                <a:effectLst>
                  <a:outerShdw blurRad="38100" dist="38100" dir="2700000" algn="tl">
                    <a:srgbClr val="000000">
                      <a:alpha val="43137"/>
                    </a:srgbClr>
                  </a:outerShdw>
                </a:effectLst>
              </a:rPr>
              <a:t> </a:t>
            </a:r>
            <a:r>
              <a:rPr lang="es-UY" sz="5400" b="1" dirty="0" err="1">
                <a:solidFill>
                  <a:schemeClr val="bg1"/>
                </a:solidFill>
                <a:effectLst>
                  <a:outerShdw blurRad="38100" dist="38100" dir="2700000" algn="tl">
                    <a:srgbClr val="000000">
                      <a:alpha val="43137"/>
                    </a:srgbClr>
                  </a:outerShdw>
                </a:effectLst>
              </a:rPr>
              <a:t>think</a:t>
            </a:r>
            <a:r>
              <a:rPr lang="es-UY" sz="5400" b="1" dirty="0">
                <a:solidFill>
                  <a:schemeClr val="bg1"/>
                </a:solidFill>
                <a:effectLst>
                  <a:outerShdw blurRad="38100" dist="38100" dir="2700000" algn="tl">
                    <a:srgbClr val="000000">
                      <a:alpha val="43137"/>
                    </a:srgbClr>
                  </a:outerShdw>
                </a:effectLst>
              </a:rPr>
              <a:t> </a:t>
            </a:r>
            <a:r>
              <a:rPr lang="es-UY" sz="5400" b="1" dirty="0" err="1">
                <a:solidFill>
                  <a:schemeClr val="bg1"/>
                </a:solidFill>
                <a:effectLst>
                  <a:outerShdw blurRad="38100" dist="38100" dir="2700000" algn="tl">
                    <a:srgbClr val="000000">
                      <a:alpha val="43137"/>
                    </a:srgbClr>
                  </a:outerShdw>
                </a:effectLst>
              </a:rPr>
              <a:t>Cuba’s</a:t>
            </a:r>
            <a:r>
              <a:rPr lang="es-UY" sz="5400" b="1" dirty="0">
                <a:solidFill>
                  <a:schemeClr val="bg1"/>
                </a:solidFill>
                <a:effectLst>
                  <a:outerShdw blurRad="38100" dist="38100" dir="2700000" algn="tl">
                    <a:srgbClr val="000000">
                      <a:alpha val="43137"/>
                    </a:srgbClr>
                  </a:outerShdw>
                </a:effectLst>
              </a:rPr>
              <a:t> </a:t>
            </a:r>
            <a:r>
              <a:rPr lang="es-UY" sz="5400" b="1" dirty="0" err="1">
                <a:solidFill>
                  <a:schemeClr val="bg1"/>
                </a:solidFill>
                <a:effectLst>
                  <a:outerShdw blurRad="38100" dist="38100" dir="2700000" algn="tl">
                    <a:srgbClr val="000000">
                      <a:alpha val="43137"/>
                    </a:srgbClr>
                  </a:outerShdw>
                </a:effectLst>
              </a:rPr>
              <a:t>citizens</a:t>
            </a:r>
            <a:r>
              <a:rPr lang="es-UY" sz="5400" b="1" dirty="0">
                <a:solidFill>
                  <a:schemeClr val="bg1"/>
                </a:solidFill>
                <a:effectLst>
                  <a:outerShdw blurRad="38100" dist="38100" dir="2700000" algn="tl">
                    <a:srgbClr val="000000">
                      <a:alpha val="43137"/>
                    </a:srgbClr>
                  </a:outerShdw>
                </a:effectLst>
              </a:rPr>
              <a:t> </a:t>
            </a:r>
            <a:r>
              <a:rPr lang="es-UY" sz="5400" b="1" dirty="0" err="1">
                <a:solidFill>
                  <a:schemeClr val="bg1"/>
                </a:solidFill>
                <a:effectLst>
                  <a:outerShdw blurRad="38100" dist="38100" dir="2700000" algn="tl">
                    <a:srgbClr val="000000">
                      <a:alpha val="43137"/>
                    </a:srgbClr>
                  </a:outerShdw>
                </a:effectLst>
              </a:rPr>
              <a:t>were</a:t>
            </a:r>
            <a:r>
              <a:rPr lang="es-UY" sz="5400" b="1" dirty="0">
                <a:solidFill>
                  <a:schemeClr val="bg1"/>
                </a:solidFill>
                <a:effectLst>
                  <a:outerShdw blurRad="38100" dist="38100" dir="2700000" algn="tl">
                    <a:srgbClr val="000000">
                      <a:alpha val="43137"/>
                    </a:srgbClr>
                  </a:outerShdw>
                </a:effectLst>
              </a:rPr>
              <a:t> </a:t>
            </a:r>
            <a:r>
              <a:rPr lang="es-UY" sz="5400" b="1" dirty="0" err="1">
                <a:solidFill>
                  <a:schemeClr val="bg1"/>
                </a:solidFill>
                <a:effectLst>
                  <a:outerShdw blurRad="38100" dist="38100" dir="2700000" algn="tl">
                    <a:srgbClr val="000000">
                      <a:alpha val="43137"/>
                    </a:srgbClr>
                  </a:outerShdw>
                </a:effectLst>
              </a:rPr>
              <a:t>affected</a:t>
            </a:r>
            <a:r>
              <a:rPr lang="es-UY" sz="5400" b="1" dirty="0">
                <a:solidFill>
                  <a:schemeClr val="bg1"/>
                </a:solidFill>
                <a:effectLst>
                  <a:outerShdw blurRad="38100" dist="38100" dir="2700000" algn="tl">
                    <a:srgbClr val="000000">
                      <a:alpha val="43137"/>
                    </a:srgbClr>
                  </a:outerShdw>
                </a:effectLst>
              </a:rPr>
              <a:t> </a:t>
            </a:r>
            <a:r>
              <a:rPr lang="es-UY" sz="5400" b="1" dirty="0" err="1">
                <a:solidFill>
                  <a:schemeClr val="bg1"/>
                </a:solidFill>
                <a:effectLst>
                  <a:outerShdw blurRad="38100" dist="38100" dir="2700000" algn="tl">
                    <a:srgbClr val="000000">
                      <a:alpha val="43137"/>
                    </a:srgbClr>
                  </a:outerShdw>
                </a:effectLst>
              </a:rPr>
              <a:t>by</a:t>
            </a:r>
            <a:r>
              <a:rPr lang="es-UY" sz="5400" b="1" dirty="0">
                <a:solidFill>
                  <a:schemeClr val="bg1"/>
                </a:solidFill>
                <a:effectLst>
                  <a:outerShdw blurRad="38100" dist="38100" dir="2700000" algn="tl">
                    <a:srgbClr val="000000">
                      <a:alpha val="43137"/>
                    </a:srgbClr>
                  </a:outerShdw>
                </a:effectLst>
              </a:rPr>
              <a:t> </a:t>
            </a:r>
            <a:r>
              <a:rPr lang="es-UY" sz="5400" b="1" dirty="0" err="1">
                <a:solidFill>
                  <a:schemeClr val="bg1"/>
                </a:solidFill>
                <a:effectLst>
                  <a:outerShdw blurRad="38100" dist="38100" dir="2700000" algn="tl">
                    <a:srgbClr val="000000">
                      <a:alpha val="43137"/>
                    </a:srgbClr>
                  </a:outerShdw>
                </a:effectLst>
              </a:rPr>
              <a:t>the</a:t>
            </a:r>
            <a:r>
              <a:rPr lang="es-UY" sz="5400" b="1" dirty="0">
                <a:solidFill>
                  <a:schemeClr val="bg1"/>
                </a:solidFill>
                <a:effectLst>
                  <a:outerShdw blurRad="38100" dist="38100" dir="2700000" algn="tl">
                    <a:srgbClr val="000000">
                      <a:alpha val="43137"/>
                    </a:srgbClr>
                  </a:outerShdw>
                </a:effectLst>
              </a:rPr>
              <a:t> Cuban </a:t>
            </a:r>
            <a:r>
              <a:rPr lang="es-UY" sz="5400" b="1" dirty="0" err="1">
                <a:solidFill>
                  <a:schemeClr val="bg1"/>
                </a:solidFill>
                <a:effectLst>
                  <a:outerShdw blurRad="38100" dist="38100" dir="2700000" algn="tl">
                    <a:srgbClr val="000000">
                      <a:alpha val="43137"/>
                    </a:srgbClr>
                  </a:outerShdw>
                </a:effectLst>
              </a:rPr>
              <a:t>Revolution</a:t>
            </a:r>
            <a:r>
              <a:rPr lang="es-UY" sz="5400" b="1" dirty="0">
                <a:solidFill>
                  <a:schemeClr val="bg1"/>
                </a:solidFill>
                <a:effectLst>
                  <a:outerShdw blurRad="38100" dist="38100" dir="2700000" algn="tl">
                    <a:srgbClr val="000000">
                      <a:alpha val="43137"/>
                    </a:srgbClr>
                  </a:outerShdw>
                </a:effectLst>
              </a:rPr>
              <a:t>?</a:t>
            </a:r>
            <a:endParaRPr lang="es-ES" sz="48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22777123"/>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2158"/>
                                        </p:tgtEl>
                                        <p:attrNameLst>
                                          <p:attrName>style.visibility</p:attrName>
                                        </p:attrNameLst>
                                      </p:cBhvr>
                                      <p:to>
                                        <p:strVal val="visible"/>
                                      </p:to>
                                    </p:set>
                                    <p:animEffect transition="in" filter="fade">
                                      <p:cBhvr>
                                        <p:cTn id="7" dur="1000"/>
                                        <p:tgtEl>
                                          <p:spTgt spid="2158"/>
                                        </p:tgtEl>
                                      </p:cBhvr>
                                    </p:animEffect>
                                    <p:anim calcmode="lin" valueType="num">
                                      <p:cBhvr>
                                        <p:cTn id="8" dur="1000" fill="hold"/>
                                        <p:tgtEl>
                                          <p:spTgt spid="2158"/>
                                        </p:tgtEl>
                                        <p:attrNameLst>
                                          <p:attrName>ppt_x</p:attrName>
                                        </p:attrNameLst>
                                      </p:cBhvr>
                                      <p:tavLst>
                                        <p:tav tm="0">
                                          <p:val>
                                            <p:strVal val="#ppt_x"/>
                                          </p:val>
                                        </p:tav>
                                        <p:tav tm="100000">
                                          <p:val>
                                            <p:strVal val="#ppt_x"/>
                                          </p:val>
                                        </p:tav>
                                      </p:tavLst>
                                    </p:anim>
                                    <p:anim calcmode="lin" valueType="num">
                                      <p:cBhvr>
                                        <p:cTn id="9" dur="1000" fill="hold"/>
                                        <p:tgtEl>
                                          <p:spTgt spid="21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a:xfrm>
            <a:off x="1295128" y="188640"/>
            <a:ext cx="7848872" cy="1440160"/>
          </a:xfrm>
        </p:spPr>
        <p:txBody>
          <a:bodyPr/>
          <a:lstStyle/>
          <a:p>
            <a:r>
              <a:rPr lang="en-US" sz="5400" b="1" u="sng" dirty="0">
                <a:solidFill>
                  <a:schemeClr val="tx1"/>
                </a:solidFill>
                <a:effectLst>
                  <a:outerShdw blurRad="38100" dist="38100" dir="2700000" algn="tl">
                    <a:schemeClr val="bg1">
                      <a:alpha val="43000"/>
                    </a:schemeClr>
                  </a:outerShdw>
                </a:effectLst>
              </a:rPr>
              <a:t>Impact on Cuba’s Citizens</a:t>
            </a:r>
          </a:p>
        </p:txBody>
      </p:sp>
      <p:sp>
        <p:nvSpPr>
          <p:cNvPr id="153603" name="Rectangle 3"/>
          <p:cNvSpPr>
            <a:spLocks noGrp="1" noChangeArrowheads="1"/>
          </p:cNvSpPr>
          <p:nvPr>
            <p:ph type="body" idx="1"/>
          </p:nvPr>
        </p:nvSpPr>
        <p:spPr>
          <a:xfrm>
            <a:off x="1835696" y="1844824"/>
            <a:ext cx="7200800" cy="4525962"/>
          </a:xfrm>
        </p:spPr>
        <p:txBody>
          <a:bodyPr/>
          <a:lstStyle/>
          <a:p>
            <a:pPr lvl="0"/>
            <a:r>
              <a:rPr lang="en-US" sz="3500" b="1" dirty="0">
                <a:solidFill>
                  <a:srgbClr val="000000"/>
                </a:solidFill>
              </a:rPr>
              <a:t>Many poor people supported Castro’s policies because he improved their healthcare and education</a:t>
            </a:r>
          </a:p>
          <a:p>
            <a:pPr lvl="0"/>
            <a:endParaRPr lang="en-US" sz="1200" b="1" dirty="0">
              <a:solidFill>
                <a:srgbClr val="000000"/>
              </a:solidFill>
            </a:endParaRPr>
          </a:p>
          <a:p>
            <a:pPr lvl="0"/>
            <a:r>
              <a:rPr lang="en-US" sz="3500" b="1" dirty="0">
                <a:solidFill>
                  <a:srgbClr val="000000"/>
                </a:solidFill>
              </a:rPr>
              <a:t>Successful Cubans such as business owners, teachers, doctors, and others did not like their property being taken.</a:t>
            </a:r>
          </a:p>
        </p:txBody>
      </p:sp>
    </p:spTree>
    <p:extLst>
      <p:ext uri="{BB962C8B-B14F-4D97-AF65-F5344CB8AC3E}">
        <p14:creationId xmlns:p14="http://schemas.microsoft.com/office/powerpoint/2010/main" val="3194425029"/>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53602"/>
                                        </p:tgtEl>
                                        <p:attrNameLst>
                                          <p:attrName>style.visibility</p:attrName>
                                        </p:attrNameLst>
                                      </p:cBhvr>
                                      <p:to>
                                        <p:strVal val="visible"/>
                                      </p:to>
                                    </p:set>
                                    <p:animEffect transition="in" filter="fade">
                                      <p:cBhvr>
                                        <p:cTn id="7" dur="1000"/>
                                        <p:tgtEl>
                                          <p:spTgt spid="153602"/>
                                        </p:tgtEl>
                                      </p:cBhvr>
                                    </p:animEffect>
                                    <p:anim calcmode="lin" valueType="num">
                                      <p:cBhvr>
                                        <p:cTn id="8" dur="1000" fill="hold"/>
                                        <p:tgtEl>
                                          <p:spTgt spid="153602"/>
                                        </p:tgtEl>
                                        <p:attrNameLst>
                                          <p:attrName>ppt_x</p:attrName>
                                        </p:attrNameLst>
                                      </p:cBhvr>
                                      <p:tavLst>
                                        <p:tav tm="0">
                                          <p:val>
                                            <p:strVal val="#ppt_x"/>
                                          </p:val>
                                        </p:tav>
                                        <p:tav tm="100000">
                                          <p:val>
                                            <p:strVal val="#ppt_x"/>
                                          </p:val>
                                        </p:tav>
                                      </p:tavLst>
                                    </p:anim>
                                    <p:anim calcmode="lin" valueType="num">
                                      <p:cBhvr>
                                        <p:cTn id="9" dur="1000" fill="hold"/>
                                        <p:tgtEl>
                                          <p:spTgt spid="15360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53603">
                                            <p:txEl>
                                              <p:pRg st="0" end="0"/>
                                            </p:txEl>
                                          </p:spTgt>
                                        </p:tgtEl>
                                        <p:attrNameLst>
                                          <p:attrName>style.visibility</p:attrName>
                                        </p:attrNameLst>
                                      </p:cBhvr>
                                      <p:to>
                                        <p:strVal val="visible"/>
                                      </p:to>
                                    </p:set>
                                    <p:animEffect transition="in" filter="fade">
                                      <p:cBhvr>
                                        <p:cTn id="14" dur="1000"/>
                                        <p:tgtEl>
                                          <p:spTgt spid="153603">
                                            <p:txEl>
                                              <p:pRg st="0" end="0"/>
                                            </p:txEl>
                                          </p:spTgt>
                                        </p:tgtEl>
                                      </p:cBhvr>
                                    </p:animEffect>
                                    <p:anim calcmode="lin" valueType="num">
                                      <p:cBhvr>
                                        <p:cTn id="15" dur="1000" fill="hold"/>
                                        <p:tgtEl>
                                          <p:spTgt spid="15360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5360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153603">
                                            <p:txEl>
                                              <p:pRg st="2" end="2"/>
                                            </p:txEl>
                                          </p:spTgt>
                                        </p:tgtEl>
                                        <p:attrNameLst>
                                          <p:attrName>style.visibility</p:attrName>
                                        </p:attrNameLst>
                                      </p:cBhvr>
                                      <p:to>
                                        <p:strVal val="visible"/>
                                      </p:to>
                                    </p:set>
                                    <p:animEffect transition="in" filter="fade">
                                      <p:cBhvr>
                                        <p:cTn id="21" dur="1000"/>
                                        <p:tgtEl>
                                          <p:spTgt spid="153603">
                                            <p:txEl>
                                              <p:pRg st="2" end="2"/>
                                            </p:txEl>
                                          </p:spTgt>
                                        </p:tgtEl>
                                      </p:cBhvr>
                                    </p:animEffect>
                                    <p:anim calcmode="lin" valueType="num">
                                      <p:cBhvr>
                                        <p:cTn id="22" dur="1000" fill="hold"/>
                                        <p:tgtEl>
                                          <p:spTgt spid="15360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5360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2" grpId="0"/>
      <p:bldP spid="15360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a:xfrm>
            <a:off x="1295128" y="188640"/>
            <a:ext cx="7848872" cy="1440160"/>
          </a:xfrm>
        </p:spPr>
        <p:txBody>
          <a:bodyPr/>
          <a:lstStyle/>
          <a:p>
            <a:r>
              <a:rPr lang="en-US" sz="5400" b="1" u="sng" dirty="0">
                <a:solidFill>
                  <a:schemeClr val="tx1"/>
                </a:solidFill>
                <a:effectLst>
                  <a:outerShdw blurRad="38100" dist="38100" dir="2700000" algn="tl">
                    <a:schemeClr val="bg1">
                      <a:alpha val="43000"/>
                    </a:schemeClr>
                  </a:outerShdw>
                </a:effectLst>
              </a:rPr>
              <a:t>Impact on Cuba’s Citizens</a:t>
            </a:r>
          </a:p>
        </p:txBody>
      </p:sp>
      <p:sp>
        <p:nvSpPr>
          <p:cNvPr id="153603" name="Rectangle 3"/>
          <p:cNvSpPr>
            <a:spLocks noGrp="1" noChangeArrowheads="1"/>
          </p:cNvSpPr>
          <p:nvPr>
            <p:ph type="body" idx="1"/>
          </p:nvPr>
        </p:nvSpPr>
        <p:spPr>
          <a:xfrm>
            <a:off x="1835696" y="1844824"/>
            <a:ext cx="7200800" cy="4525962"/>
          </a:xfrm>
        </p:spPr>
        <p:txBody>
          <a:bodyPr/>
          <a:lstStyle/>
          <a:p>
            <a:pPr lvl="0"/>
            <a:r>
              <a:rPr lang="en-US" sz="3500" b="1" dirty="0">
                <a:solidFill>
                  <a:srgbClr val="000000"/>
                </a:solidFill>
              </a:rPr>
              <a:t>Due to Castro’s communist policies, many successful Cubans left (many went to Florida)</a:t>
            </a:r>
          </a:p>
          <a:p>
            <a:pPr lvl="0"/>
            <a:r>
              <a:rPr lang="en-US" sz="3500" b="1" dirty="0">
                <a:solidFill>
                  <a:srgbClr val="000000"/>
                </a:solidFill>
              </a:rPr>
              <a:t>People who opposed Castrol were killed or put in prison</a:t>
            </a:r>
          </a:p>
          <a:p>
            <a:pPr lvl="0"/>
            <a:r>
              <a:rPr lang="en-US" sz="3500" b="1" dirty="0">
                <a:solidFill>
                  <a:srgbClr val="000000"/>
                </a:solidFill>
              </a:rPr>
              <a:t>He controlled everything on the radio, TV, and newspapers.</a:t>
            </a:r>
          </a:p>
        </p:txBody>
      </p:sp>
    </p:spTree>
    <p:extLst>
      <p:ext uri="{BB962C8B-B14F-4D97-AF65-F5344CB8AC3E}">
        <p14:creationId xmlns:p14="http://schemas.microsoft.com/office/powerpoint/2010/main" val="2611141169"/>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53602"/>
                                        </p:tgtEl>
                                        <p:attrNameLst>
                                          <p:attrName>style.visibility</p:attrName>
                                        </p:attrNameLst>
                                      </p:cBhvr>
                                      <p:to>
                                        <p:strVal val="visible"/>
                                      </p:to>
                                    </p:set>
                                    <p:animEffect transition="in" filter="fade">
                                      <p:cBhvr>
                                        <p:cTn id="7" dur="1000"/>
                                        <p:tgtEl>
                                          <p:spTgt spid="153602"/>
                                        </p:tgtEl>
                                      </p:cBhvr>
                                    </p:animEffect>
                                    <p:anim calcmode="lin" valueType="num">
                                      <p:cBhvr>
                                        <p:cTn id="8" dur="1000" fill="hold"/>
                                        <p:tgtEl>
                                          <p:spTgt spid="153602"/>
                                        </p:tgtEl>
                                        <p:attrNameLst>
                                          <p:attrName>ppt_x</p:attrName>
                                        </p:attrNameLst>
                                      </p:cBhvr>
                                      <p:tavLst>
                                        <p:tav tm="0">
                                          <p:val>
                                            <p:strVal val="#ppt_x"/>
                                          </p:val>
                                        </p:tav>
                                        <p:tav tm="100000">
                                          <p:val>
                                            <p:strVal val="#ppt_x"/>
                                          </p:val>
                                        </p:tav>
                                      </p:tavLst>
                                    </p:anim>
                                    <p:anim calcmode="lin" valueType="num">
                                      <p:cBhvr>
                                        <p:cTn id="9" dur="1000" fill="hold"/>
                                        <p:tgtEl>
                                          <p:spTgt spid="15360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53603">
                                            <p:txEl>
                                              <p:pRg st="0" end="0"/>
                                            </p:txEl>
                                          </p:spTgt>
                                        </p:tgtEl>
                                        <p:attrNameLst>
                                          <p:attrName>style.visibility</p:attrName>
                                        </p:attrNameLst>
                                      </p:cBhvr>
                                      <p:to>
                                        <p:strVal val="visible"/>
                                      </p:to>
                                    </p:set>
                                    <p:animEffect transition="in" filter="fade">
                                      <p:cBhvr>
                                        <p:cTn id="14" dur="1000"/>
                                        <p:tgtEl>
                                          <p:spTgt spid="153603">
                                            <p:txEl>
                                              <p:pRg st="0" end="0"/>
                                            </p:txEl>
                                          </p:spTgt>
                                        </p:tgtEl>
                                      </p:cBhvr>
                                    </p:animEffect>
                                    <p:anim calcmode="lin" valueType="num">
                                      <p:cBhvr>
                                        <p:cTn id="15" dur="1000" fill="hold"/>
                                        <p:tgtEl>
                                          <p:spTgt spid="15360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5360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153603">
                                            <p:txEl>
                                              <p:pRg st="1" end="1"/>
                                            </p:txEl>
                                          </p:spTgt>
                                        </p:tgtEl>
                                        <p:attrNameLst>
                                          <p:attrName>style.visibility</p:attrName>
                                        </p:attrNameLst>
                                      </p:cBhvr>
                                      <p:to>
                                        <p:strVal val="visible"/>
                                      </p:to>
                                    </p:set>
                                    <p:animEffect transition="in" filter="fade">
                                      <p:cBhvr>
                                        <p:cTn id="21" dur="1000"/>
                                        <p:tgtEl>
                                          <p:spTgt spid="153603">
                                            <p:txEl>
                                              <p:pRg st="1" end="1"/>
                                            </p:txEl>
                                          </p:spTgt>
                                        </p:tgtEl>
                                      </p:cBhvr>
                                    </p:animEffect>
                                    <p:anim calcmode="lin" valueType="num">
                                      <p:cBhvr>
                                        <p:cTn id="22" dur="1000" fill="hold"/>
                                        <p:tgtEl>
                                          <p:spTgt spid="15360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15360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153603">
                                            <p:txEl>
                                              <p:pRg st="2" end="2"/>
                                            </p:txEl>
                                          </p:spTgt>
                                        </p:tgtEl>
                                        <p:attrNameLst>
                                          <p:attrName>style.visibility</p:attrName>
                                        </p:attrNameLst>
                                      </p:cBhvr>
                                      <p:to>
                                        <p:strVal val="visible"/>
                                      </p:to>
                                    </p:set>
                                    <p:animEffect transition="in" filter="fade">
                                      <p:cBhvr>
                                        <p:cTn id="28" dur="1000"/>
                                        <p:tgtEl>
                                          <p:spTgt spid="153603">
                                            <p:txEl>
                                              <p:pRg st="2" end="2"/>
                                            </p:txEl>
                                          </p:spTgt>
                                        </p:tgtEl>
                                      </p:cBhvr>
                                    </p:animEffect>
                                    <p:anim calcmode="lin" valueType="num">
                                      <p:cBhvr>
                                        <p:cTn id="29" dur="1000" fill="hold"/>
                                        <p:tgtEl>
                                          <p:spTgt spid="15360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15360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2" grpId="0"/>
      <p:bldP spid="15360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158" name="Rectangle 110"/>
          <p:cNvSpPr>
            <a:spLocks noGrp="1" noChangeArrowheads="1"/>
          </p:cNvSpPr>
          <p:nvPr>
            <p:ph type="ctrTitle"/>
          </p:nvPr>
        </p:nvSpPr>
        <p:spPr>
          <a:xfrm>
            <a:off x="395536" y="2060848"/>
            <a:ext cx="8352928" cy="4032448"/>
          </a:xfrm>
          <a:noFill/>
          <a:ln/>
        </p:spPr>
        <p:txBody>
          <a:bodyPr/>
          <a:lstStyle/>
          <a:p>
            <a:r>
              <a:rPr lang="es-UY" sz="5400" b="1" dirty="0" err="1">
                <a:solidFill>
                  <a:schemeClr val="bg1"/>
                </a:solidFill>
                <a:effectLst>
                  <a:outerShdw blurRad="38100" dist="38100" dir="2700000" algn="tl">
                    <a:srgbClr val="000000">
                      <a:alpha val="43137"/>
                    </a:srgbClr>
                  </a:outerShdw>
                </a:effectLst>
              </a:rPr>
              <a:t>How</a:t>
            </a:r>
            <a:r>
              <a:rPr lang="es-UY" sz="5400" b="1" dirty="0">
                <a:solidFill>
                  <a:schemeClr val="bg1"/>
                </a:solidFill>
                <a:effectLst>
                  <a:outerShdw blurRad="38100" dist="38100" dir="2700000" algn="tl">
                    <a:srgbClr val="000000">
                      <a:alpha val="43137"/>
                    </a:srgbClr>
                  </a:outerShdw>
                </a:effectLst>
              </a:rPr>
              <a:t> do </a:t>
            </a:r>
            <a:r>
              <a:rPr lang="es-UY" sz="5400" b="1" dirty="0" err="1">
                <a:solidFill>
                  <a:schemeClr val="bg1"/>
                </a:solidFill>
                <a:effectLst>
                  <a:outerShdw blurRad="38100" dist="38100" dir="2700000" algn="tl">
                    <a:srgbClr val="000000">
                      <a:alpha val="43137"/>
                    </a:srgbClr>
                  </a:outerShdw>
                </a:effectLst>
              </a:rPr>
              <a:t>you</a:t>
            </a:r>
            <a:r>
              <a:rPr lang="es-UY" sz="5400" b="1" dirty="0">
                <a:solidFill>
                  <a:schemeClr val="bg1"/>
                </a:solidFill>
                <a:effectLst>
                  <a:outerShdw blurRad="38100" dist="38100" dir="2700000" algn="tl">
                    <a:srgbClr val="000000">
                      <a:alpha val="43137"/>
                    </a:srgbClr>
                  </a:outerShdw>
                </a:effectLst>
              </a:rPr>
              <a:t> </a:t>
            </a:r>
            <a:r>
              <a:rPr lang="es-UY" sz="5400" b="1" dirty="0" err="1">
                <a:solidFill>
                  <a:schemeClr val="bg1"/>
                </a:solidFill>
                <a:effectLst>
                  <a:outerShdw blurRad="38100" dist="38100" dir="2700000" algn="tl">
                    <a:srgbClr val="000000">
                      <a:alpha val="43137"/>
                    </a:srgbClr>
                  </a:outerShdw>
                </a:effectLst>
              </a:rPr>
              <a:t>think</a:t>
            </a:r>
            <a:r>
              <a:rPr lang="es-UY" sz="5400" b="1" dirty="0">
                <a:solidFill>
                  <a:schemeClr val="bg1"/>
                </a:solidFill>
                <a:effectLst>
                  <a:outerShdw blurRad="38100" dist="38100" dir="2700000" algn="tl">
                    <a:srgbClr val="000000">
                      <a:alpha val="43137"/>
                    </a:srgbClr>
                  </a:outerShdw>
                </a:effectLst>
              </a:rPr>
              <a:t> </a:t>
            </a:r>
            <a:r>
              <a:rPr lang="es-UY" sz="5400" b="1" dirty="0" err="1">
                <a:solidFill>
                  <a:schemeClr val="bg1"/>
                </a:solidFill>
                <a:effectLst>
                  <a:outerShdw blurRad="38100" dist="38100" dir="2700000" algn="tl">
                    <a:srgbClr val="000000">
                      <a:alpha val="43137"/>
                    </a:srgbClr>
                  </a:outerShdw>
                </a:effectLst>
              </a:rPr>
              <a:t>the</a:t>
            </a:r>
            <a:r>
              <a:rPr lang="es-UY" sz="5400" b="1" dirty="0">
                <a:solidFill>
                  <a:schemeClr val="bg1"/>
                </a:solidFill>
                <a:effectLst>
                  <a:outerShdw blurRad="38100" dist="38100" dir="2700000" algn="tl">
                    <a:srgbClr val="000000">
                      <a:alpha val="43137"/>
                    </a:srgbClr>
                  </a:outerShdw>
                </a:effectLst>
              </a:rPr>
              <a:t> Cuban </a:t>
            </a:r>
            <a:r>
              <a:rPr lang="es-UY" sz="5400" b="1" dirty="0" err="1">
                <a:solidFill>
                  <a:schemeClr val="bg1"/>
                </a:solidFill>
                <a:effectLst>
                  <a:outerShdw blurRad="38100" dist="38100" dir="2700000" algn="tl">
                    <a:srgbClr val="000000">
                      <a:alpha val="43137"/>
                    </a:srgbClr>
                  </a:outerShdw>
                </a:effectLst>
              </a:rPr>
              <a:t>Revolution</a:t>
            </a:r>
            <a:r>
              <a:rPr lang="es-UY" sz="5400" b="1" dirty="0">
                <a:solidFill>
                  <a:schemeClr val="bg1"/>
                </a:solidFill>
                <a:effectLst>
                  <a:outerShdw blurRad="38100" dist="38100" dir="2700000" algn="tl">
                    <a:srgbClr val="000000">
                      <a:alpha val="43137"/>
                    </a:srgbClr>
                  </a:outerShdw>
                </a:effectLst>
              </a:rPr>
              <a:t> </a:t>
            </a:r>
            <a:r>
              <a:rPr lang="es-UY" sz="5400" b="1" dirty="0" err="1">
                <a:solidFill>
                  <a:schemeClr val="bg1"/>
                </a:solidFill>
                <a:effectLst>
                  <a:outerShdw blurRad="38100" dist="38100" dir="2700000" algn="tl">
                    <a:srgbClr val="000000">
                      <a:alpha val="43137"/>
                    </a:srgbClr>
                  </a:outerShdw>
                </a:effectLst>
              </a:rPr>
              <a:t>affected</a:t>
            </a:r>
            <a:r>
              <a:rPr lang="es-UY" sz="5400" b="1" dirty="0">
                <a:solidFill>
                  <a:schemeClr val="bg1"/>
                </a:solidFill>
                <a:effectLst>
                  <a:outerShdw blurRad="38100" dist="38100" dir="2700000" algn="tl">
                    <a:srgbClr val="000000">
                      <a:alpha val="43137"/>
                    </a:srgbClr>
                  </a:outerShdw>
                </a:effectLst>
              </a:rPr>
              <a:t> </a:t>
            </a:r>
            <a:r>
              <a:rPr lang="es-UY" sz="5400" b="1" dirty="0" err="1">
                <a:solidFill>
                  <a:schemeClr val="bg1"/>
                </a:solidFill>
                <a:effectLst>
                  <a:outerShdw blurRad="38100" dist="38100" dir="2700000" algn="tl">
                    <a:srgbClr val="000000">
                      <a:alpha val="43137"/>
                    </a:srgbClr>
                  </a:outerShdw>
                </a:effectLst>
              </a:rPr>
              <a:t>Cuba’s</a:t>
            </a:r>
            <a:r>
              <a:rPr lang="es-UY" sz="5400" b="1" dirty="0">
                <a:solidFill>
                  <a:schemeClr val="bg1"/>
                </a:solidFill>
                <a:effectLst>
                  <a:outerShdw blurRad="38100" dist="38100" dir="2700000" algn="tl">
                    <a:srgbClr val="000000">
                      <a:alpha val="43137"/>
                    </a:srgbClr>
                  </a:outerShdw>
                </a:effectLst>
              </a:rPr>
              <a:t> </a:t>
            </a:r>
            <a:r>
              <a:rPr lang="es-UY" sz="5400" b="1" dirty="0" err="1">
                <a:solidFill>
                  <a:schemeClr val="bg1"/>
                </a:solidFill>
                <a:effectLst>
                  <a:outerShdw blurRad="38100" dist="38100" dir="2700000" algn="tl">
                    <a:srgbClr val="000000">
                      <a:alpha val="43137"/>
                    </a:srgbClr>
                  </a:outerShdw>
                </a:effectLst>
              </a:rPr>
              <a:t>relationship</a:t>
            </a:r>
            <a:r>
              <a:rPr lang="es-UY" sz="5400" b="1" dirty="0">
                <a:solidFill>
                  <a:schemeClr val="bg1"/>
                </a:solidFill>
                <a:effectLst>
                  <a:outerShdw blurRad="38100" dist="38100" dir="2700000" algn="tl">
                    <a:srgbClr val="000000">
                      <a:alpha val="43137"/>
                    </a:srgbClr>
                  </a:outerShdw>
                </a:effectLst>
              </a:rPr>
              <a:t> </a:t>
            </a:r>
            <a:r>
              <a:rPr lang="es-UY" sz="5400" b="1" dirty="0" err="1">
                <a:solidFill>
                  <a:schemeClr val="bg1"/>
                </a:solidFill>
                <a:effectLst>
                  <a:outerShdw blurRad="38100" dist="38100" dir="2700000" algn="tl">
                    <a:srgbClr val="000000">
                      <a:alpha val="43137"/>
                    </a:srgbClr>
                  </a:outerShdw>
                </a:effectLst>
              </a:rPr>
              <a:t>with</a:t>
            </a:r>
            <a:r>
              <a:rPr lang="es-UY" sz="5400" b="1" dirty="0">
                <a:solidFill>
                  <a:schemeClr val="bg1"/>
                </a:solidFill>
                <a:effectLst>
                  <a:outerShdw blurRad="38100" dist="38100" dir="2700000" algn="tl">
                    <a:srgbClr val="000000">
                      <a:alpha val="43137"/>
                    </a:srgbClr>
                  </a:outerShdw>
                </a:effectLst>
              </a:rPr>
              <a:t> </a:t>
            </a:r>
            <a:br>
              <a:rPr lang="es-UY" sz="5400" b="1" dirty="0">
                <a:solidFill>
                  <a:schemeClr val="bg1"/>
                </a:solidFill>
                <a:effectLst>
                  <a:outerShdw blurRad="38100" dist="38100" dir="2700000" algn="tl">
                    <a:srgbClr val="000000">
                      <a:alpha val="43137"/>
                    </a:srgbClr>
                  </a:outerShdw>
                </a:effectLst>
              </a:rPr>
            </a:br>
            <a:r>
              <a:rPr lang="es-UY" sz="5400" b="1" dirty="0" err="1">
                <a:solidFill>
                  <a:schemeClr val="bg1"/>
                </a:solidFill>
                <a:effectLst>
                  <a:outerShdw blurRad="38100" dist="38100" dir="2700000" algn="tl">
                    <a:srgbClr val="000000">
                      <a:alpha val="43137"/>
                    </a:srgbClr>
                  </a:outerShdw>
                </a:effectLst>
              </a:rPr>
              <a:t>the</a:t>
            </a:r>
            <a:r>
              <a:rPr lang="es-UY" sz="5400" b="1" dirty="0">
                <a:solidFill>
                  <a:schemeClr val="bg1"/>
                </a:solidFill>
                <a:effectLst>
                  <a:outerShdw blurRad="38100" dist="38100" dir="2700000" algn="tl">
                    <a:srgbClr val="000000">
                      <a:alpha val="43137"/>
                    </a:srgbClr>
                  </a:outerShdw>
                </a:effectLst>
              </a:rPr>
              <a:t> U.S.?</a:t>
            </a:r>
            <a:endParaRPr lang="es-ES" sz="48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26270586"/>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2158"/>
                                        </p:tgtEl>
                                        <p:attrNameLst>
                                          <p:attrName>style.visibility</p:attrName>
                                        </p:attrNameLst>
                                      </p:cBhvr>
                                      <p:to>
                                        <p:strVal val="visible"/>
                                      </p:to>
                                    </p:set>
                                    <p:animEffect transition="in" filter="fade">
                                      <p:cBhvr>
                                        <p:cTn id="7" dur="1000"/>
                                        <p:tgtEl>
                                          <p:spTgt spid="2158"/>
                                        </p:tgtEl>
                                      </p:cBhvr>
                                    </p:animEffect>
                                    <p:anim calcmode="lin" valueType="num">
                                      <p:cBhvr>
                                        <p:cTn id="8" dur="1000" fill="hold"/>
                                        <p:tgtEl>
                                          <p:spTgt spid="2158"/>
                                        </p:tgtEl>
                                        <p:attrNameLst>
                                          <p:attrName>ppt_x</p:attrName>
                                        </p:attrNameLst>
                                      </p:cBhvr>
                                      <p:tavLst>
                                        <p:tav tm="0">
                                          <p:val>
                                            <p:strVal val="#ppt_x"/>
                                          </p:val>
                                        </p:tav>
                                        <p:tav tm="100000">
                                          <p:val>
                                            <p:strVal val="#ppt_x"/>
                                          </p:val>
                                        </p:tav>
                                      </p:tavLst>
                                    </p:anim>
                                    <p:anim calcmode="lin" valueType="num">
                                      <p:cBhvr>
                                        <p:cTn id="9" dur="1000" fill="hold"/>
                                        <p:tgtEl>
                                          <p:spTgt spid="21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a:xfrm>
            <a:off x="1511036" y="89057"/>
            <a:ext cx="7524328" cy="1440160"/>
          </a:xfrm>
        </p:spPr>
        <p:txBody>
          <a:bodyPr/>
          <a:lstStyle/>
          <a:p>
            <a:r>
              <a:rPr lang="en-US" sz="4800" b="1" u="sng" dirty="0">
                <a:solidFill>
                  <a:schemeClr val="tx1"/>
                </a:solidFill>
                <a:effectLst>
                  <a:outerShdw blurRad="38100" dist="38100" dir="2700000" algn="tl">
                    <a:schemeClr val="bg1">
                      <a:alpha val="43000"/>
                    </a:schemeClr>
                  </a:outerShdw>
                </a:effectLst>
              </a:rPr>
              <a:t>Impact on U.S. and Cuban Relations</a:t>
            </a:r>
          </a:p>
        </p:txBody>
      </p:sp>
      <p:sp>
        <p:nvSpPr>
          <p:cNvPr id="153603" name="Rectangle 3"/>
          <p:cNvSpPr>
            <a:spLocks noGrp="1" noChangeArrowheads="1"/>
          </p:cNvSpPr>
          <p:nvPr>
            <p:ph type="body" idx="1"/>
          </p:nvPr>
        </p:nvSpPr>
        <p:spPr>
          <a:xfrm>
            <a:off x="1790431" y="1726303"/>
            <a:ext cx="7308304" cy="4525962"/>
          </a:xfrm>
        </p:spPr>
        <p:txBody>
          <a:bodyPr/>
          <a:lstStyle/>
          <a:p>
            <a:pPr lvl="0"/>
            <a:r>
              <a:rPr lang="en-US" sz="3000" b="1" dirty="0">
                <a:solidFill>
                  <a:srgbClr val="000000"/>
                </a:solidFill>
              </a:rPr>
              <a:t>Castro came to power during the Cold War and sided with the </a:t>
            </a:r>
            <a:br>
              <a:rPr lang="en-US" sz="3000" b="1" dirty="0">
                <a:solidFill>
                  <a:srgbClr val="000000"/>
                </a:solidFill>
              </a:rPr>
            </a:br>
            <a:r>
              <a:rPr lang="en-US" sz="3000" b="1" dirty="0">
                <a:solidFill>
                  <a:srgbClr val="000000"/>
                </a:solidFill>
              </a:rPr>
              <a:t>Soviet Union causing hostilities</a:t>
            </a:r>
          </a:p>
          <a:p>
            <a:pPr lvl="0"/>
            <a:r>
              <a:rPr lang="en-US" sz="3000" b="1" dirty="0">
                <a:solidFill>
                  <a:srgbClr val="000000"/>
                </a:solidFill>
              </a:rPr>
              <a:t>Castro took over American businesses without giving compensation (costs) to owners</a:t>
            </a:r>
          </a:p>
          <a:p>
            <a:pPr lvl="0"/>
            <a:r>
              <a:rPr lang="en-US" sz="3000" b="1" dirty="0">
                <a:solidFill>
                  <a:srgbClr val="000000"/>
                </a:solidFill>
              </a:rPr>
              <a:t>The U.S. imposed an embargo on exports except for food and </a:t>
            </a:r>
            <a:br>
              <a:rPr lang="en-US" sz="3000" b="1" dirty="0">
                <a:solidFill>
                  <a:srgbClr val="000000"/>
                </a:solidFill>
              </a:rPr>
            </a:br>
            <a:r>
              <a:rPr lang="en-US" sz="3000" b="1" dirty="0">
                <a:solidFill>
                  <a:srgbClr val="000000"/>
                </a:solidFill>
              </a:rPr>
              <a:t>medicine to Cuba in 1960 and cut </a:t>
            </a:r>
            <a:br>
              <a:rPr lang="en-US" sz="3000" b="1" dirty="0">
                <a:solidFill>
                  <a:srgbClr val="000000"/>
                </a:solidFill>
              </a:rPr>
            </a:br>
            <a:r>
              <a:rPr lang="en-US" sz="3000" b="1" dirty="0">
                <a:solidFill>
                  <a:srgbClr val="000000"/>
                </a:solidFill>
              </a:rPr>
              <a:t>off all ties with Cuba in 1961</a:t>
            </a:r>
          </a:p>
        </p:txBody>
      </p:sp>
    </p:spTree>
    <p:extLst>
      <p:ext uri="{BB962C8B-B14F-4D97-AF65-F5344CB8AC3E}">
        <p14:creationId xmlns:p14="http://schemas.microsoft.com/office/powerpoint/2010/main" val="2225173337"/>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53602"/>
                                        </p:tgtEl>
                                        <p:attrNameLst>
                                          <p:attrName>style.visibility</p:attrName>
                                        </p:attrNameLst>
                                      </p:cBhvr>
                                      <p:to>
                                        <p:strVal val="visible"/>
                                      </p:to>
                                    </p:set>
                                    <p:animEffect transition="in" filter="fade">
                                      <p:cBhvr>
                                        <p:cTn id="7" dur="1000"/>
                                        <p:tgtEl>
                                          <p:spTgt spid="153602"/>
                                        </p:tgtEl>
                                      </p:cBhvr>
                                    </p:animEffect>
                                    <p:anim calcmode="lin" valueType="num">
                                      <p:cBhvr>
                                        <p:cTn id="8" dur="1000" fill="hold"/>
                                        <p:tgtEl>
                                          <p:spTgt spid="153602"/>
                                        </p:tgtEl>
                                        <p:attrNameLst>
                                          <p:attrName>ppt_x</p:attrName>
                                        </p:attrNameLst>
                                      </p:cBhvr>
                                      <p:tavLst>
                                        <p:tav tm="0">
                                          <p:val>
                                            <p:strVal val="#ppt_x"/>
                                          </p:val>
                                        </p:tav>
                                        <p:tav tm="100000">
                                          <p:val>
                                            <p:strVal val="#ppt_x"/>
                                          </p:val>
                                        </p:tav>
                                      </p:tavLst>
                                    </p:anim>
                                    <p:anim calcmode="lin" valueType="num">
                                      <p:cBhvr>
                                        <p:cTn id="9" dur="1000" fill="hold"/>
                                        <p:tgtEl>
                                          <p:spTgt spid="15360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53603">
                                            <p:txEl>
                                              <p:pRg st="0" end="0"/>
                                            </p:txEl>
                                          </p:spTgt>
                                        </p:tgtEl>
                                        <p:attrNameLst>
                                          <p:attrName>style.visibility</p:attrName>
                                        </p:attrNameLst>
                                      </p:cBhvr>
                                      <p:to>
                                        <p:strVal val="visible"/>
                                      </p:to>
                                    </p:set>
                                    <p:animEffect transition="in" filter="fade">
                                      <p:cBhvr>
                                        <p:cTn id="14" dur="1000"/>
                                        <p:tgtEl>
                                          <p:spTgt spid="153603">
                                            <p:txEl>
                                              <p:pRg st="0" end="0"/>
                                            </p:txEl>
                                          </p:spTgt>
                                        </p:tgtEl>
                                      </p:cBhvr>
                                    </p:animEffect>
                                    <p:anim calcmode="lin" valueType="num">
                                      <p:cBhvr>
                                        <p:cTn id="15" dur="1000" fill="hold"/>
                                        <p:tgtEl>
                                          <p:spTgt spid="15360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5360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153603">
                                            <p:txEl>
                                              <p:pRg st="1" end="1"/>
                                            </p:txEl>
                                          </p:spTgt>
                                        </p:tgtEl>
                                        <p:attrNameLst>
                                          <p:attrName>style.visibility</p:attrName>
                                        </p:attrNameLst>
                                      </p:cBhvr>
                                      <p:to>
                                        <p:strVal val="visible"/>
                                      </p:to>
                                    </p:set>
                                    <p:animEffect transition="in" filter="fade">
                                      <p:cBhvr>
                                        <p:cTn id="21" dur="1000"/>
                                        <p:tgtEl>
                                          <p:spTgt spid="153603">
                                            <p:txEl>
                                              <p:pRg st="1" end="1"/>
                                            </p:txEl>
                                          </p:spTgt>
                                        </p:tgtEl>
                                      </p:cBhvr>
                                    </p:animEffect>
                                    <p:anim calcmode="lin" valueType="num">
                                      <p:cBhvr>
                                        <p:cTn id="22" dur="1000" fill="hold"/>
                                        <p:tgtEl>
                                          <p:spTgt spid="15360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15360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153603">
                                            <p:txEl>
                                              <p:pRg st="2" end="2"/>
                                            </p:txEl>
                                          </p:spTgt>
                                        </p:tgtEl>
                                        <p:attrNameLst>
                                          <p:attrName>style.visibility</p:attrName>
                                        </p:attrNameLst>
                                      </p:cBhvr>
                                      <p:to>
                                        <p:strVal val="visible"/>
                                      </p:to>
                                    </p:set>
                                    <p:animEffect transition="in" filter="fade">
                                      <p:cBhvr>
                                        <p:cTn id="28" dur="1000"/>
                                        <p:tgtEl>
                                          <p:spTgt spid="153603">
                                            <p:txEl>
                                              <p:pRg st="2" end="2"/>
                                            </p:txEl>
                                          </p:spTgt>
                                        </p:tgtEl>
                                      </p:cBhvr>
                                    </p:animEffect>
                                    <p:anim calcmode="lin" valueType="num">
                                      <p:cBhvr>
                                        <p:cTn id="29" dur="1000" fill="hold"/>
                                        <p:tgtEl>
                                          <p:spTgt spid="15360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15360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2" grpId="0"/>
      <p:bldP spid="15360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158" name="Rectangle 110"/>
          <p:cNvSpPr>
            <a:spLocks noGrp="1" noChangeArrowheads="1"/>
          </p:cNvSpPr>
          <p:nvPr>
            <p:ph type="ctrTitle"/>
          </p:nvPr>
        </p:nvSpPr>
        <p:spPr>
          <a:xfrm>
            <a:off x="467544" y="1988840"/>
            <a:ext cx="8280920" cy="4176464"/>
          </a:xfrm>
          <a:noFill/>
          <a:ln/>
        </p:spPr>
        <p:txBody>
          <a:bodyPr/>
          <a:lstStyle/>
          <a:p>
            <a:r>
              <a:rPr lang="es-UY" sz="6600" b="1" dirty="0">
                <a:solidFill>
                  <a:schemeClr val="bg1"/>
                </a:solidFill>
                <a:effectLst>
                  <a:outerShdw blurRad="38100" dist="38100" dir="2700000" algn="tl">
                    <a:srgbClr val="000000">
                      <a:alpha val="43137"/>
                    </a:srgbClr>
                  </a:outerShdw>
                </a:effectLst>
              </a:rPr>
              <a:t>Standard:</a:t>
            </a:r>
            <a:br>
              <a:rPr lang="es-UY" sz="6600" b="1" dirty="0">
                <a:solidFill>
                  <a:schemeClr val="bg1"/>
                </a:solidFill>
                <a:effectLst>
                  <a:outerShdw blurRad="38100" dist="38100" dir="2700000" algn="tl">
                    <a:srgbClr val="000000">
                      <a:alpha val="43137"/>
                    </a:srgbClr>
                  </a:outerShdw>
                </a:effectLst>
              </a:rPr>
            </a:br>
            <a:r>
              <a:rPr lang="es-UY" sz="6600" b="1" dirty="0">
                <a:solidFill>
                  <a:schemeClr val="bg1"/>
                </a:solidFill>
                <a:effectLst>
                  <a:outerShdw blurRad="38100" dist="38100" dir="2700000" algn="tl">
                    <a:srgbClr val="000000">
                      <a:alpha val="43137"/>
                    </a:srgbClr>
                  </a:outerShdw>
                </a:effectLst>
              </a:rPr>
              <a:t>SS6H3a. </a:t>
            </a:r>
            <a:r>
              <a:rPr lang="es-UY" sz="6600" b="1" dirty="0" err="1">
                <a:solidFill>
                  <a:schemeClr val="bg1"/>
                </a:solidFill>
                <a:effectLst>
                  <a:outerShdw blurRad="38100" dist="38100" dir="2700000" algn="tl">
                    <a:srgbClr val="000000">
                      <a:alpha val="43137"/>
                    </a:srgbClr>
                  </a:outerShdw>
                </a:effectLst>
              </a:rPr>
              <a:t>Explain</a:t>
            </a:r>
            <a:r>
              <a:rPr lang="es-UY" sz="6600" b="1" dirty="0">
                <a:solidFill>
                  <a:schemeClr val="bg1"/>
                </a:solidFill>
                <a:effectLst>
                  <a:outerShdw blurRad="38100" dist="38100" dir="2700000" algn="tl">
                    <a:srgbClr val="000000">
                      <a:alpha val="43137"/>
                    </a:srgbClr>
                  </a:outerShdw>
                </a:effectLst>
              </a:rPr>
              <a:t> </a:t>
            </a:r>
            <a:r>
              <a:rPr lang="es-UY" sz="6600" b="1" dirty="0" err="1">
                <a:solidFill>
                  <a:schemeClr val="bg1"/>
                </a:solidFill>
                <a:effectLst>
                  <a:outerShdw blurRad="38100" dist="38100" dir="2700000" algn="tl">
                    <a:srgbClr val="000000">
                      <a:alpha val="43137"/>
                    </a:srgbClr>
                  </a:outerShdw>
                </a:effectLst>
              </a:rPr>
              <a:t>the</a:t>
            </a:r>
            <a:r>
              <a:rPr lang="es-UY" sz="6600" b="1" dirty="0">
                <a:solidFill>
                  <a:schemeClr val="bg1"/>
                </a:solidFill>
                <a:effectLst>
                  <a:outerShdw blurRad="38100" dist="38100" dir="2700000" algn="tl">
                    <a:srgbClr val="000000">
                      <a:alpha val="43137"/>
                    </a:srgbClr>
                  </a:outerShdw>
                </a:effectLst>
              </a:rPr>
              <a:t> </a:t>
            </a:r>
            <a:r>
              <a:rPr lang="es-UY" sz="6600" b="1" dirty="0" err="1">
                <a:solidFill>
                  <a:schemeClr val="bg1"/>
                </a:solidFill>
                <a:effectLst>
                  <a:outerShdw blurRad="38100" dist="38100" dir="2700000" algn="tl">
                    <a:srgbClr val="000000">
                      <a:alpha val="43137"/>
                    </a:srgbClr>
                  </a:outerShdw>
                </a:effectLst>
              </a:rPr>
              <a:t>impact</a:t>
            </a:r>
            <a:r>
              <a:rPr lang="es-UY" sz="6600" b="1" dirty="0">
                <a:solidFill>
                  <a:schemeClr val="bg1"/>
                </a:solidFill>
                <a:effectLst>
                  <a:outerShdw blurRad="38100" dist="38100" dir="2700000" algn="tl">
                    <a:srgbClr val="000000">
                      <a:alpha val="43137"/>
                    </a:srgbClr>
                  </a:outerShdw>
                </a:effectLst>
              </a:rPr>
              <a:t> of </a:t>
            </a:r>
            <a:r>
              <a:rPr lang="es-UY" sz="6600" b="1" dirty="0" err="1">
                <a:solidFill>
                  <a:schemeClr val="bg1"/>
                </a:solidFill>
                <a:effectLst>
                  <a:outerShdw blurRad="38100" dist="38100" dir="2700000" algn="tl">
                    <a:srgbClr val="000000">
                      <a:alpha val="43137"/>
                    </a:srgbClr>
                  </a:outerShdw>
                </a:effectLst>
              </a:rPr>
              <a:t>the</a:t>
            </a:r>
            <a:r>
              <a:rPr lang="es-UY" sz="6600" b="1" dirty="0">
                <a:solidFill>
                  <a:schemeClr val="bg1"/>
                </a:solidFill>
                <a:effectLst>
                  <a:outerShdw blurRad="38100" dist="38100" dir="2700000" algn="tl">
                    <a:srgbClr val="000000">
                      <a:alpha val="43137"/>
                    </a:srgbClr>
                  </a:outerShdw>
                </a:effectLst>
              </a:rPr>
              <a:t> Cuban </a:t>
            </a:r>
            <a:r>
              <a:rPr lang="es-UY" sz="6600" b="1" dirty="0" err="1">
                <a:solidFill>
                  <a:schemeClr val="bg1"/>
                </a:solidFill>
                <a:effectLst>
                  <a:outerShdw blurRad="38100" dist="38100" dir="2700000" algn="tl">
                    <a:srgbClr val="000000">
                      <a:alpha val="43137"/>
                    </a:srgbClr>
                  </a:outerShdw>
                </a:effectLst>
              </a:rPr>
              <a:t>Revolution</a:t>
            </a:r>
            <a:r>
              <a:rPr lang="es-UY" sz="6600" b="1" dirty="0">
                <a:solidFill>
                  <a:schemeClr val="bg1"/>
                </a:solidFill>
                <a:effectLst>
                  <a:outerShdw blurRad="38100" dist="38100" dir="2700000" algn="tl">
                    <a:srgbClr val="000000">
                      <a:alpha val="43137"/>
                    </a:srgbClr>
                  </a:outerShdw>
                </a:effectLst>
              </a:rPr>
              <a:t>.</a:t>
            </a:r>
            <a:endParaRPr lang="es-ES" sz="66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83062264"/>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158" name="Rectangle 110"/>
          <p:cNvSpPr>
            <a:spLocks noGrp="1" noChangeArrowheads="1"/>
          </p:cNvSpPr>
          <p:nvPr>
            <p:ph type="ctrTitle"/>
          </p:nvPr>
        </p:nvSpPr>
        <p:spPr>
          <a:xfrm>
            <a:off x="395536" y="2204864"/>
            <a:ext cx="8352928" cy="3888432"/>
          </a:xfrm>
          <a:noFill/>
          <a:ln/>
        </p:spPr>
        <p:txBody>
          <a:bodyPr/>
          <a:lstStyle/>
          <a:p>
            <a:r>
              <a:rPr lang="es-UY" sz="4800" b="1" dirty="0" err="1">
                <a:solidFill>
                  <a:schemeClr val="bg1"/>
                </a:solidFill>
                <a:effectLst>
                  <a:outerShdw blurRad="38100" dist="38100" dir="2700000" algn="tl">
                    <a:srgbClr val="000000">
                      <a:alpha val="43137"/>
                    </a:srgbClr>
                  </a:outerShdw>
                </a:effectLst>
              </a:rPr>
              <a:t>With</a:t>
            </a:r>
            <a:r>
              <a:rPr lang="es-UY" sz="4800" b="1" dirty="0">
                <a:solidFill>
                  <a:schemeClr val="bg1"/>
                </a:solidFill>
                <a:effectLst>
                  <a:outerShdw blurRad="38100" dist="38100" dir="2700000" algn="tl">
                    <a:srgbClr val="000000">
                      <a:alpha val="43137"/>
                    </a:srgbClr>
                  </a:outerShdw>
                </a:effectLst>
              </a:rPr>
              <a:t> </a:t>
            </a:r>
            <a:r>
              <a:rPr lang="es-UY" sz="4800" b="1" dirty="0" err="1">
                <a:solidFill>
                  <a:schemeClr val="bg1"/>
                </a:solidFill>
                <a:effectLst>
                  <a:outerShdw blurRad="38100" dist="38100" dir="2700000" algn="tl">
                    <a:srgbClr val="000000">
                      <a:alpha val="43137"/>
                    </a:srgbClr>
                  </a:outerShdw>
                </a:effectLst>
              </a:rPr>
              <a:t>an</a:t>
            </a:r>
            <a:r>
              <a:rPr lang="es-UY" sz="4800" b="1" dirty="0">
                <a:solidFill>
                  <a:schemeClr val="bg1"/>
                </a:solidFill>
                <a:effectLst>
                  <a:outerShdw blurRad="38100" dist="38100" dir="2700000" algn="tl">
                    <a:srgbClr val="000000">
                      <a:alpha val="43137"/>
                    </a:srgbClr>
                  </a:outerShdw>
                </a:effectLst>
              </a:rPr>
              <a:t> </a:t>
            </a:r>
            <a:r>
              <a:rPr lang="es-UY" sz="4800" b="1" dirty="0" err="1">
                <a:solidFill>
                  <a:schemeClr val="bg1"/>
                </a:solidFill>
                <a:effectLst>
                  <a:outerShdw blurRad="38100" dist="38100" dir="2700000" algn="tl">
                    <a:srgbClr val="000000">
                      <a:alpha val="43137"/>
                    </a:srgbClr>
                  </a:outerShdw>
                </a:effectLst>
              </a:rPr>
              <a:t>elbow</a:t>
            </a:r>
            <a:r>
              <a:rPr lang="es-UY" sz="4800" b="1" dirty="0">
                <a:solidFill>
                  <a:schemeClr val="bg1"/>
                </a:solidFill>
                <a:effectLst>
                  <a:outerShdw blurRad="38100" dist="38100" dir="2700000" algn="tl">
                    <a:srgbClr val="000000">
                      <a:alpha val="43137"/>
                    </a:srgbClr>
                  </a:outerShdw>
                </a:effectLst>
              </a:rPr>
              <a:t> </a:t>
            </a:r>
            <a:r>
              <a:rPr lang="es-UY" sz="4800" b="1" dirty="0" err="1">
                <a:solidFill>
                  <a:schemeClr val="bg1"/>
                </a:solidFill>
                <a:effectLst>
                  <a:outerShdw blurRad="38100" dist="38100" dir="2700000" algn="tl">
                    <a:srgbClr val="000000">
                      <a:alpha val="43137"/>
                    </a:srgbClr>
                  </a:outerShdw>
                </a:effectLst>
              </a:rPr>
              <a:t>partner</a:t>
            </a:r>
            <a:r>
              <a:rPr lang="es-UY" sz="4800" b="1" dirty="0">
                <a:solidFill>
                  <a:schemeClr val="bg1"/>
                </a:solidFill>
                <a:effectLst>
                  <a:outerShdw blurRad="38100" dist="38100" dir="2700000" algn="tl">
                    <a:srgbClr val="000000">
                      <a:alpha val="43137"/>
                    </a:srgbClr>
                  </a:outerShdw>
                </a:effectLst>
              </a:rPr>
              <a:t>, </a:t>
            </a:r>
            <a:r>
              <a:rPr lang="es-UY" sz="4800" b="1" dirty="0" err="1">
                <a:solidFill>
                  <a:schemeClr val="bg1"/>
                </a:solidFill>
                <a:effectLst>
                  <a:outerShdw blurRad="38100" dist="38100" dir="2700000" algn="tl">
                    <a:srgbClr val="000000">
                      <a:alpha val="43137"/>
                    </a:srgbClr>
                  </a:outerShdw>
                </a:effectLst>
              </a:rPr>
              <a:t>discuss</a:t>
            </a:r>
            <a:r>
              <a:rPr lang="es-UY" sz="4800" b="1" dirty="0">
                <a:solidFill>
                  <a:schemeClr val="bg1"/>
                </a:solidFill>
                <a:effectLst>
                  <a:outerShdw blurRad="38100" dist="38100" dir="2700000" algn="tl">
                    <a:srgbClr val="000000">
                      <a:alpha val="43137"/>
                    </a:srgbClr>
                  </a:outerShdw>
                </a:effectLst>
              </a:rPr>
              <a:t> </a:t>
            </a:r>
            <a:r>
              <a:rPr lang="es-UY" sz="4800" b="1" dirty="0" err="1">
                <a:solidFill>
                  <a:schemeClr val="bg1"/>
                </a:solidFill>
                <a:effectLst>
                  <a:outerShdw blurRad="38100" dist="38100" dir="2700000" algn="tl">
                    <a:srgbClr val="000000">
                      <a:alpha val="43137"/>
                    </a:srgbClr>
                  </a:outerShdw>
                </a:effectLst>
              </a:rPr>
              <a:t>the</a:t>
            </a:r>
            <a:r>
              <a:rPr lang="es-UY" sz="4800" b="1" dirty="0">
                <a:solidFill>
                  <a:schemeClr val="bg1"/>
                </a:solidFill>
                <a:effectLst>
                  <a:outerShdw blurRad="38100" dist="38100" dir="2700000" algn="tl">
                    <a:srgbClr val="000000">
                      <a:alpha val="43137"/>
                    </a:srgbClr>
                  </a:outerShdw>
                </a:effectLst>
              </a:rPr>
              <a:t> </a:t>
            </a:r>
            <a:r>
              <a:rPr lang="es-UY" sz="4800" b="1" dirty="0" err="1">
                <a:solidFill>
                  <a:schemeClr val="bg1"/>
                </a:solidFill>
                <a:effectLst>
                  <a:outerShdw blurRad="38100" dist="38100" dir="2700000" algn="tl">
                    <a:srgbClr val="000000">
                      <a:alpha val="43137"/>
                    </a:srgbClr>
                  </a:outerShdw>
                </a:effectLst>
              </a:rPr>
              <a:t>following</a:t>
            </a:r>
            <a:r>
              <a:rPr lang="es-UY" sz="4800" b="1" dirty="0">
                <a:solidFill>
                  <a:schemeClr val="bg1"/>
                </a:solidFill>
                <a:effectLst>
                  <a:outerShdw blurRad="38100" dist="38100" dir="2700000" algn="tl">
                    <a:srgbClr val="000000">
                      <a:alpha val="43137"/>
                    </a:srgbClr>
                  </a:outerShdw>
                </a:effectLst>
              </a:rPr>
              <a:t>:</a:t>
            </a:r>
            <a:br>
              <a:rPr lang="es-UY" sz="4800" b="1" dirty="0">
                <a:solidFill>
                  <a:schemeClr val="bg1"/>
                </a:solidFill>
                <a:effectLst>
                  <a:outerShdw blurRad="38100" dist="38100" dir="2700000" algn="tl">
                    <a:srgbClr val="000000">
                      <a:alpha val="43137"/>
                    </a:srgbClr>
                  </a:outerShdw>
                </a:effectLst>
              </a:rPr>
            </a:br>
            <a:br>
              <a:rPr lang="es-UY" sz="3600" b="1" dirty="0">
                <a:solidFill>
                  <a:schemeClr val="bg1"/>
                </a:solidFill>
                <a:effectLst>
                  <a:outerShdw blurRad="38100" dist="38100" dir="2700000" algn="tl">
                    <a:srgbClr val="000000">
                      <a:alpha val="43137"/>
                    </a:srgbClr>
                  </a:outerShdw>
                </a:effectLst>
              </a:rPr>
            </a:br>
            <a:r>
              <a:rPr lang="es-UY" sz="4800" b="1" dirty="0" err="1">
                <a:solidFill>
                  <a:schemeClr val="bg1"/>
                </a:solidFill>
                <a:effectLst>
                  <a:outerShdw blurRad="38100" dist="38100" dir="2700000" algn="tl">
                    <a:srgbClr val="000000">
                      <a:alpha val="43137"/>
                    </a:srgbClr>
                  </a:outerShdw>
                </a:effectLst>
              </a:rPr>
              <a:t>Was</a:t>
            </a:r>
            <a:r>
              <a:rPr lang="es-UY" sz="4800" b="1" dirty="0">
                <a:solidFill>
                  <a:schemeClr val="bg1"/>
                </a:solidFill>
                <a:effectLst>
                  <a:outerShdw blurRad="38100" dist="38100" dir="2700000" algn="tl">
                    <a:srgbClr val="000000">
                      <a:alpha val="43137"/>
                    </a:srgbClr>
                  </a:outerShdw>
                </a:effectLst>
              </a:rPr>
              <a:t> </a:t>
            </a:r>
            <a:r>
              <a:rPr lang="es-UY" sz="4800" b="1" dirty="0" err="1">
                <a:solidFill>
                  <a:schemeClr val="bg1"/>
                </a:solidFill>
                <a:effectLst>
                  <a:outerShdw blurRad="38100" dist="38100" dir="2700000" algn="tl">
                    <a:srgbClr val="000000">
                      <a:alpha val="43137"/>
                    </a:srgbClr>
                  </a:outerShdw>
                </a:effectLst>
              </a:rPr>
              <a:t>the</a:t>
            </a:r>
            <a:r>
              <a:rPr lang="es-UY" sz="4800" b="1" dirty="0">
                <a:solidFill>
                  <a:schemeClr val="bg1"/>
                </a:solidFill>
                <a:effectLst>
                  <a:outerShdw blurRad="38100" dist="38100" dir="2700000" algn="tl">
                    <a:srgbClr val="000000">
                      <a:alpha val="43137"/>
                    </a:srgbClr>
                  </a:outerShdw>
                </a:effectLst>
              </a:rPr>
              <a:t> Cuban </a:t>
            </a:r>
            <a:r>
              <a:rPr lang="es-UY" sz="4800" b="1" dirty="0" err="1">
                <a:solidFill>
                  <a:schemeClr val="bg1"/>
                </a:solidFill>
                <a:effectLst>
                  <a:outerShdw blurRad="38100" dist="38100" dir="2700000" algn="tl">
                    <a:srgbClr val="000000">
                      <a:alpha val="43137"/>
                    </a:srgbClr>
                  </a:outerShdw>
                </a:effectLst>
              </a:rPr>
              <a:t>Revolution</a:t>
            </a:r>
            <a:r>
              <a:rPr lang="es-UY" sz="4800" b="1" dirty="0">
                <a:solidFill>
                  <a:schemeClr val="bg1"/>
                </a:solidFill>
                <a:effectLst>
                  <a:outerShdw blurRad="38100" dist="38100" dir="2700000" algn="tl">
                    <a:srgbClr val="000000">
                      <a:alpha val="43137"/>
                    </a:srgbClr>
                  </a:outerShdw>
                </a:effectLst>
              </a:rPr>
              <a:t> </a:t>
            </a:r>
            <a:r>
              <a:rPr lang="es-UY" sz="4800" b="1" dirty="0" err="1">
                <a:solidFill>
                  <a:schemeClr val="bg1"/>
                </a:solidFill>
                <a:effectLst>
                  <a:outerShdw blurRad="38100" dist="38100" dir="2700000" algn="tl">
                    <a:srgbClr val="000000">
                      <a:alpha val="43137"/>
                    </a:srgbClr>
                  </a:outerShdw>
                </a:effectLst>
              </a:rPr>
              <a:t>good</a:t>
            </a:r>
            <a:r>
              <a:rPr lang="es-UY" sz="4800" b="1" dirty="0">
                <a:solidFill>
                  <a:schemeClr val="bg1"/>
                </a:solidFill>
                <a:effectLst>
                  <a:outerShdw blurRad="38100" dist="38100" dir="2700000" algn="tl">
                    <a:srgbClr val="000000">
                      <a:alpha val="43137"/>
                    </a:srgbClr>
                  </a:outerShdw>
                </a:effectLst>
              </a:rPr>
              <a:t> </a:t>
            </a:r>
            <a:r>
              <a:rPr lang="es-UY" sz="4800" b="1" dirty="0" err="1">
                <a:solidFill>
                  <a:schemeClr val="bg1"/>
                </a:solidFill>
                <a:effectLst>
                  <a:outerShdw blurRad="38100" dist="38100" dir="2700000" algn="tl">
                    <a:srgbClr val="000000">
                      <a:alpha val="43137"/>
                    </a:srgbClr>
                  </a:outerShdw>
                </a:effectLst>
              </a:rPr>
              <a:t>or</a:t>
            </a:r>
            <a:r>
              <a:rPr lang="es-UY" sz="4800" b="1" dirty="0">
                <a:solidFill>
                  <a:schemeClr val="bg1"/>
                </a:solidFill>
                <a:effectLst>
                  <a:outerShdw blurRad="38100" dist="38100" dir="2700000" algn="tl">
                    <a:srgbClr val="000000">
                      <a:alpha val="43137"/>
                    </a:srgbClr>
                  </a:outerShdw>
                </a:effectLst>
              </a:rPr>
              <a:t> </a:t>
            </a:r>
            <a:r>
              <a:rPr lang="es-UY" sz="4800" b="1" dirty="0" err="1">
                <a:solidFill>
                  <a:schemeClr val="bg1"/>
                </a:solidFill>
                <a:effectLst>
                  <a:outerShdw blurRad="38100" dist="38100" dir="2700000" algn="tl">
                    <a:srgbClr val="000000">
                      <a:alpha val="43137"/>
                    </a:srgbClr>
                  </a:outerShdw>
                </a:effectLst>
              </a:rPr>
              <a:t>bad</a:t>
            </a:r>
            <a:r>
              <a:rPr lang="es-UY" sz="4800" b="1" dirty="0">
                <a:solidFill>
                  <a:schemeClr val="bg1"/>
                </a:solidFill>
                <a:effectLst>
                  <a:outerShdw blurRad="38100" dist="38100" dir="2700000" algn="tl">
                    <a:srgbClr val="000000">
                      <a:alpha val="43137"/>
                    </a:srgbClr>
                  </a:outerShdw>
                </a:effectLst>
              </a:rPr>
              <a:t> </a:t>
            </a:r>
            <a:r>
              <a:rPr lang="es-UY" sz="4800" b="1" dirty="0" err="1">
                <a:solidFill>
                  <a:schemeClr val="bg1"/>
                </a:solidFill>
                <a:effectLst>
                  <a:outerShdw blurRad="38100" dist="38100" dir="2700000" algn="tl">
                    <a:srgbClr val="000000">
                      <a:alpha val="43137"/>
                    </a:srgbClr>
                  </a:outerShdw>
                </a:effectLst>
              </a:rPr>
              <a:t>for</a:t>
            </a:r>
            <a:r>
              <a:rPr lang="es-UY" sz="4800" b="1" dirty="0">
                <a:solidFill>
                  <a:schemeClr val="bg1"/>
                </a:solidFill>
                <a:effectLst>
                  <a:outerShdw blurRad="38100" dist="38100" dir="2700000" algn="tl">
                    <a:srgbClr val="000000">
                      <a:alpha val="43137"/>
                    </a:srgbClr>
                  </a:outerShdw>
                </a:effectLst>
              </a:rPr>
              <a:t> Cuba? </a:t>
            </a:r>
            <a:r>
              <a:rPr lang="es-UY" sz="4800" b="1" dirty="0" err="1">
                <a:solidFill>
                  <a:schemeClr val="bg1"/>
                </a:solidFill>
                <a:effectLst>
                  <a:outerShdw blurRad="38100" dist="38100" dir="2700000" algn="tl">
                    <a:srgbClr val="000000">
                      <a:alpha val="43137"/>
                    </a:srgbClr>
                  </a:outerShdw>
                </a:effectLst>
              </a:rPr>
              <a:t>Why</a:t>
            </a:r>
            <a:r>
              <a:rPr lang="es-UY" sz="4800" b="1" dirty="0">
                <a:solidFill>
                  <a:schemeClr val="bg1"/>
                </a:solidFill>
                <a:effectLst>
                  <a:outerShdw blurRad="38100" dist="38100" dir="2700000" algn="tl">
                    <a:srgbClr val="000000">
                      <a:alpha val="43137"/>
                    </a:srgbClr>
                  </a:outerShdw>
                </a:effectLst>
              </a:rPr>
              <a:t>?</a:t>
            </a:r>
            <a:endParaRPr lang="es-ES" sz="66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69054167"/>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2158"/>
                                        </p:tgtEl>
                                        <p:attrNameLst>
                                          <p:attrName>style.visibility</p:attrName>
                                        </p:attrNameLst>
                                      </p:cBhvr>
                                      <p:to>
                                        <p:strVal val="visible"/>
                                      </p:to>
                                    </p:set>
                                    <p:animEffect transition="in" filter="fade">
                                      <p:cBhvr>
                                        <p:cTn id="7" dur="1000"/>
                                        <p:tgtEl>
                                          <p:spTgt spid="2158"/>
                                        </p:tgtEl>
                                      </p:cBhvr>
                                    </p:animEffect>
                                    <p:anim calcmode="lin" valueType="num">
                                      <p:cBhvr>
                                        <p:cTn id="8" dur="1000" fill="hold"/>
                                        <p:tgtEl>
                                          <p:spTgt spid="2158"/>
                                        </p:tgtEl>
                                        <p:attrNameLst>
                                          <p:attrName>ppt_x</p:attrName>
                                        </p:attrNameLst>
                                      </p:cBhvr>
                                      <p:tavLst>
                                        <p:tav tm="0">
                                          <p:val>
                                            <p:strVal val="#ppt_x"/>
                                          </p:val>
                                        </p:tav>
                                        <p:tav tm="100000">
                                          <p:val>
                                            <p:strVal val="#ppt_x"/>
                                          </p:val>
                                        </p:tav>
                                      </p:tavLst>
                                    </p:anim>
                                    <p:anim calcmode="lin" valueType="num">
                                      <p:cBhvr>
                                        <p:cTn id="9" dur="1000" fill="hold"/>
                                        <p:tgtEl>
                                          <p:spTgt spid="21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158" name="Rectangle 110"/>
          <p:cNvSpPr>
            <a:spLocks noGrp="1" noChangeArrowheads="1"/>
          </p:cNvSpPr>
          <p:nvPr>
            <p:ph type="ctrTitle"/>
          </p:nvPr>
        </p:nvSpPr>
        <p:spPr>
          <a:xfrm>
            <a:off x="395536" y="1844824"/>
            <a:ext cx="8352928" cy="4536504"/>
          </a:xfrm>
          <a:noFill/>
          <a:ln/>
        </p:spPr>
        <p:txBody>
          <a:bodyPr/>
          <a:lstStyle/>
          <a:p>
            <a:r>
              <a:rPr lang="es-UY" sz="3600" b="1" dirty="0">
                <a:solidFill>
                  <a:schemeClr val="bg1"/>
                </a:solidFill>
                <a:effectLst>
                  <a:outerShdw blurRad="38100" dist="38100" dir="2700000" algn="tl">
                    <a:srgbClr val="000000">
                      <a:alpha val="43137"/>
                    </a:srgbClr>
                  </a:outerShdw>
                </a:effectLst>
              </a:rPr>
              <a:t>In 2008, Raúl Castro, Fidel </a:t>
            </a:r>
            <a:r>
              <a:rPr lang="es-UY" sz="3600" b="1" dirty="0" err="1">
                <a:solidFill>
                  <a:schemeClr val="bg1"/>
                </a:solidFill>
                <a:effectLst>
                  <a:outerShdw blurRad="38100" dist="38100" dir="2700000" algn="tl">
                    <a:srgbClr val="000000">
                      <a:alpha val="43137"/>
                    </a:srgbClr>
                  </a:outerShdw>
                </a:effectLst>
              </a:rPr>
              <a:t>Castro’s</a:t>
            </a:r>
            <a:r>
              <a:rPr lang="es-UY" sz="3600" b="1" dirty="0">
                <a:solidFill>
                  <a:schemeClr val="bg1"/>
                </a:solidFill>
                <a:effectLst>
                  <a:outerShdw blurRad="38100" dist="38100" dir="2700000" algn="tl">
                    <a:srgbClr val="000000">
                      <a:alpha val="43137"/>
                    </a:srgbClr>
                  </a:outerShdw>
                </a:effectLst>
              </a:rPr>
              <a:t> </a:t>
            </a:r>
            <a:r>
              <a:rPr lang="es-UY" sz="3600" b="1" dirty="0" err="1">
                <a:solidFill>
                  <a:schemeClr val="bg1"/>
                </a:solidFill>
                <a:effectLst>
                  <a:outerShdw blurRad="38100" dist="38100" dir="2700000" algn="tl">
                    <a:srgbClr val="000000">
                      <a:alpha val="43137"/>
                    </a:srgbClr>
                  </a:outerShdw>
                </a:effectLst>
              </a:rPr>
              <a:t>brother</a:t>
            </a:r>
            <a:r>
              <a:rPr lang="es-UY" sz="3600" b="1" dirty="0">
                <a:solidFill>
                  <a:schemeClr val="bg1"/>
                </a:solidFill>
                <a:effectLst>
                  <a:outerShdw blurRad="38100" dist="38100" dir="2700000" algn="tl">
                    <a:srgbClr val="000000">
                      <a:alpha val="43137"/>
                    </a:srgbClr>
                  </a:outerShdw>
                </a:effectLst>
              </a:rPr>
              <a:t>, </a:t>
            </a:r>
            <a:r>
              <a:rPr lang="es-UY" sz="3600" b="1" dirty="0" err="1">
                <a:solidFill>
                  <a:schemeClr val="bg1"/>
                </a:solidFill>
                <a:effectLst>
                  <a:outerShdw blurRad="38100" dist="38100" dir="2700000" algn="tl">
                    <a:srgbClr val="000000">
                      <a:alpha val="43137"/>
                    </a:srgbClr>
                  </a:outerShdw>
                </a:effectLst>
              </a:rPr>
              <a:t>replaced</a:t>
            </a:r>
            <a:r>
              <a:rPr lang="es-UY" sz="3600" b="1" dirty="0">
                <a:solidFill>
                  <a:schemeClr val="bg1"/>
                </a:solidFill>
                <a:effectLst>
                  <a:outerShdw blurRad="38100" dist="38100" dir="2700000" algn="tl">
                    <a:srgbClr val="000000">
                      <a:alpha val="43137"/>
                    </a:srgbClr>
                  </a:outerShdw>
                </a:effectLst>
              </a:rPr>
              <a:t> Fidel </a:t>
            </a:r>
            <a:r>
              <a:rPr lang="es-UY" sz="3600" b="1" dirty="0" err="1">
                <a:solidFill>
                  <a:schemeClr val="bg1"/>
                </a:solidFill>
                <a:effectLst>
                  <a:outerShdw blurRad="38100" dist="38100" dir="2700000" algn="tl">
                    <a:srgbClr val="000000">
                      <a:alpha val="43137"/>
                    </a:srgbClr>
                  </a:outerShdw>
                </a:effectLst>
              </a:rPr>
              <a:t>when</a:t>
            </a:r>
            <a:r>
              <a:rPr lang="es-UY" sz="3600" b="1" dirty="0">
                <a:solidFill>
                  <a:schemeClr val="bg1"/>
                </a:solidFill>
                <a:effectLst>
                  <a:outerShdw blurRad="38100" dist="38100" dir="2700000" algn="tl">
                    <a:srgbClr val="000000">
                      <a:alpha val="43137"/>
                    </a:srgbClr>
                  </a:outerShdw>
                </a:effectLst>
              </a:rPr>
              <a:t> he </a:t>
            </a:r>
            <a:r>
              <a:rPr lang="es-UY" sz="3600" b="1" dirty="0" err="1">
                <a:solidFill>
                  <a:schemeClr val="bg1"/>
                </a:solidFill>
                <a:effectLst>
                  <a:outerShdw blurRad="38100" dist="38100" dir="2700000" algn="tl">
                    <a:srgbClr val="000000">
                      <a:alpha val="43137"/>
                    </a:srgbClr>
                  </a:outerShdw>
                </a:effectLst>
              </a:rPr>
              <a:t>became</a:t>
            </a:r>
            <a:r>
              <a:rPr lang="es-UY" sz="3600" b="1" dirty="0">
                <a:solidFill>
                  <a:schemeClr val="bg1"/>
                </a:solidFill>
                <a:effectLst>
                  <a:outerShdw blurRad="38100" dist="38100" dir="2700000" algn="tl">
                    <a:srgbClr val="000000">
                      <a:alpha val="43137"/>
                    </a:srgbClr>
                  </a:outerShdw>
                </a:effectLst>
              </a:rPr>
              <a:t> </a:t>
            </a:r>
            <a:r>
              <a:rPr lang="es-UY" sz="3600" b="1" dirty="0" err="1">
                <a:solidFill>
                  <a:schemeClr val="bg1"/>
                </a:solidFill>
                <a:effectLst>
                  <a:outerShdw blurRad="38100" dist="38100" dir="2700000" algn="tl">
                    <a:srgbClr val="000000">
                      <a:alpha val="43137"/>
                    </a:srgbClr>
                  </a:outerShdw>
                </a:effectLst>
              </a:rPr>
              <a:t>too</a:t>
            </a:r>
            <a:r>
              <a:rPr lang="es-UY" sz="3600" b="1" dirty="0">
                <a:solidFill>
                  <a:schemeClr val="bg1"/>
                </a:solidFill>
                <a:effectLst>
                  <a:outerShdw blurRad="38100" dist="38100" dir="2700000" algn="tl">
                    <a:srgbClr val="000000">
                      <a:alpha val="43137"/>
                    </a:srgbClr>
                  </a:outerShdw>
                </a:effectLst>
              </a:rPr>
              <a:t> </a:t>
            </a:r>
            <a:r>
              <a:rPr lang="es-UY" sz="3600" b="1" dirty="0" err="1">
                <a:solidFill>
                  <a:schemeClr val="bg1"/>
                </a:solidFill>
                <a:effectLst>
                  <a:outerShdw blurRad="38100" dist="38100" dir="2700000" algn="tl">
                    <a:srgbClr val="000000">
                      <a:alpha val="43137"/>
                    </a:srgbClr>
                  </a:outerShdw>
                </a:effectLst>
              </a:rPr>
              <a:t>ill</a:t>
            </a:r>
            <a:r>
              <a:rPr lang="es-UY" sz="3600" b="1" dirty="0">
                <a:solidFill>
                  <a:schemeClr val="bg1"/>
                </a:solidFill>
                <a:effectLst>
                  <a:outerShdw blurRad="38100" dist="38100" dir="2700000" algn="tl">
                    <a:srgbClr val="000000">
                      <a:alpha val="43137"/>
                    </a:srgbClr>
                  </a:outerShdw>
                </a:effectLst>
              </a:rPr>
              <a:t> </a:t>
            </a:r>
            <a:r>
              <a:rPr lang="es-UY" sz="3600" b="1" dirty="0" err="1">
                <a:solidFill>
                  <a:schemeClr val="bg1"/>
                </a:solidFill>
                <a:effectLst>
                  <a:outerShdw blurRad="38100" dist="38100" dir="2700000" algn="tl">
                    <a:srgbClr val="000000">
                      <a:alpha val="43137"/>
                    </a:srgbClr>
                  </a:outerShdw>
                </a:effectLst>
              </a:rPr>
              <a:t>to</a:t>
            </a:r>
            <a:r>
              <a:rPr lang="es-UY" sz="3600" b="1" dirty="0">
                <a:solidFill>
                  <a:schemeClr val="bg1"/>
                </a:solidFill>
                <a:effectLst>
                  <a:outerShdw blurRad="38100" dist="38100" dir="2700000" algn="tl">
                    <a:srgbClr val="000000">
                      <a:alpha val="43137"/>
                    </a:srgbClr>
                  </a:outerShdw>
                </a:effectLst>
              </a:rPr>
              <a:t> lead </a:t>
            </a:r>
            <a:r>
              <a:rPr lang="es-UY" sz="3600" b="1" dirty="0" err="1">
                <a:solidFill>
                  <a:schemeClr val="bg1"/>
                </a:solidFill>
                <a:effectLst>
                  <a:outerShdw blurRad="38100" dist="38100" dir="2700000" algn="tl">
                    <a:srgbClr val="000000">
                      <a:alpha val="43137"/>
                    </a:srgbClr>
                  </a:outerShdw>
                </a:effectLst>
              </a:rPr>
              <a:t>the</a:t>
            </a:r>
            <a:r>
              <a:rPr lang="es-UY" sz="3600" b="1" dirty="0">
                <a:solidFill>
                  <a:schemeClr val="bg1"/>
                </a:solidFill>
                <a:effectLst>
                  <a:outerShdw blurRad="38100" dist="38100" dir="2700000" algn="tl">
                    <a:srgbClr val="000000">
                      <a:alpha val="43137"/>
                    </a:srgbClr>
                  </a:outerShdw>
                </a:effectLst>
              </a:rPr>
              <a:t> country. </a:t>
            </a:r>
            <a:br>
              <a:rPr lang="es-UY" sz="5400" b="1" dirty="0">
                <a:solidFill>
                  <a:schemeClr val="bg1"/>
                </a:solidFill>
                <a:effectLst>
                  <a:outerShdw blurRad="38100" dist="38100" dir="2700000" algn="tl">
                    <a:srgbClr val="000000">
                      <a:alpha val="43137"/>
                    </a:srgbClr>
                  </a:outerShdw>
                </a:effectLst>
              </a:rPr>
            </a:br>
            <a:br>
              <a:rPr lang="es-UY" sz="3200" b="1" dirty="0">
                <a:solidFill>
                  <a:schemeClr val="bg1"/>
                </a:solidFill>
                <a:effectLst>
                  <a:outerShdw blurRad="38100" dist="38100" dir="2700000" algn="tl">
                    <a:srgbClr val="000000">
                      <a:alpha val="43137"/>
                    </a:srgbClr>
                  </a:outerShdw>
                </a:effectLst>
              </a:rPr>
            </a:br>
            <a:r>
              <a:rPr lang="es-UY" sz="3600" b="1" dirty="0" err="1">
                <a:solidFill>
                  <a:schemeClr val="bg1"/>
                </a:solidFill>
                <a:effectLst>
                  <a:outerShdw blurRad="38100" dist="38100" dir="2700000" algn="tl">
                    <a:srgbClr val="000000">
                      <a:alpha val="43137"/>
                    </a:srgbClr>
                  </a:outerShdw>
                </a:effectLst>
              </a:rPr>
              <a:t>Cuba’s</a:t>
            </a:r>
            <a:r>
              <a:rPr lang="es-UY" sz="3600" b="1" dirty="0">
                <a:solidFill>
                  <a:schemeClr val="bg1"/>
                </a:solidFill>
                <a:effectLst>
                  <a:outerShdw blurRad="38100" dist="38100" dir="2700000" algn="tl">
                    <a:srgbClr val="000000">
                      <a:alpha val="43137"/>
                    </a:srgbClr>
                  </a:outerShdw>
                </a:effectLst>
              </a:rPr>
              <a:t> </a:t>
            </a:r>
            <a:r>
              <a:rPr lang="es-UY" sz="3600" b="1" dirty="0" err="1">
                <a:solidFill>
                  <a:schemeClr val="bg1"/>
                </a:solidFill>
                <a:effectLst>
                  <a:outerShdw blurRad="38100" dist="38100" dir="2700000" algn="tl">
                    <a:srgbClr val="000000">
                      <a:alpha val="43137"/>
                    </a:srgbClr>
                  </a:outerShdw>
                </a:effectLst>
              </a:rPr>
              <a:t>government</a:t>
            </a:r>
            <a:r>
              <a:rPr lang="es-UY" sz="3600" b="1" dirty="0">
                <a:solidFill>
                  <a:schemeClr val="bg1"/>
                </a:solidFill>
                <a:effectLst>
                  <a:outerShdw blurRad="38100" dist="38100" dir="2700000" algn="tl">
                    <a:srgbClr val="000000">
                      <a:alpha val="43137"/>
                    </a:srgbClr>
                  </a:outerShdw>
                </a:effectLst>
              </a:rPr>
              <a:t> </a:t>
            </a:r>
            <a:r>
              <a:rPr lang="es-UY" sz="3600" b="1" dirty="0" err="1">
                <a:solidFill>
                  <a:schemeClr val="bg1"/>
                </a:solidFill>
                <a:effectLst>
                  <a:outerShdw blurRad="38100" dist="38100" dir="2700000" algn="tl">
                    <a:srgbClr val="000000">
                      <a:alpha val="43137"/>
                    </a:srgbClr>
                  </a:outerShdw>
                </a:effectLst>
              </a:rPr>
              <a:t>structure</a:t>
            </a:r>
            <a:r>
              <a:rPr lang="es-UY" sz="3600" b="1" dirty="0">
                <a:solidFill>
                  <a:schemeClr val="bg1"/>
                </a:solidFill>
                <a:effectLst>
                  <a:outerShdw blurRad="38100" dist="38100" dir="2700000" algn="tl">
                    <a:srgbClr val="000000">
                      <a:alpha val="43137"/>
                    </a:srgbClr>
                  </a:outerShdw>
                </a:effectLst>
              </a:rPr>
              <a:t> </a:t>
            </a:r>
            <a:r>
              <a:rPr lang="es-UY" sz="3600" b="1" dirty="0" err="1">
                <a:solidFill>
                  <a:schemeClr val="bg1"/>
                </a:solidFill>
                <a:effectLst>
                  <a:outerShdw blurRad="38100" dist="38100" dir="2700000" algn="tl">
                    <a:srgbClr val="000000">
                      <a:alpha val="43137"/>
                    </a:srgbClr>
                  </a:outerShdw>
                </a:effectLst>
              </a:rPr>
              <a:t>remains</a:t>
            </a:r>
            <a:r>
              <a:rPr lang="es-UY" sz="3600" b="1" dirty="0">
                <a:solidFill>
                  <a:schemeClr val="bg1"/>
                </a:solidFill>
                <a:effectLst>
                  <a:outerShdw blurRad="38100" dist="38100" dir="2700000" algn="tl">
                    <a:srgbClr val="000000">
                      <a:alpha val="43137"/>
                    </a:srgbClr>
                  </a:outerShdw>
                </a:effectLst>
              </a:rPr>
              <a:t> </a:t>
            </a:r>
            <a:r>
              <a:rPr lang="es-UY" sz="3600" b="1" dirty="0" err="1">
                <a:solidFill>
                  <a:schemeClr val="bg1"/>
                </a:solidFill>
                <a:effectLst>
                  <a:outerShdw blurRad="38100" dist="38100" dir="2700000" algn="tl">
                    <a:srgbClr val="000000">
                      <a:alpha val="43137"/>
                    </a:srgbClr>
                  </a:outerShdw>
                </a:effectLst>
              </a:rPr>
              <a:t>the</a:t>
            </a:r>
            <a:r>
              <a:rPr lang="es-UY" sz="3600" b="1" dirty="0">
                <a:solidFill>
                  <a:schemeClr val="bg1"/>
                </a:solidFill>
                <a:effectLst>
                  <a:outerShdw blurRad="38100" dist="38100" dir="2700000" algn="tl">
                    <a:srgbClr val="000000">
                      <a:alpha val="43137"/>
                    </a:srgbClr>
                  </a:outerShdw>
                </a:effectLst>
              </a:rPr>
              <a:t> </a:t>
            </a:r>
            <a:r>
              <a:rPr lang="es-UY" sz="3600" b="1" dirty="0" err="1">
                <a:solidFill>
                  <a:schemeClr val="bg1"/>
                </a:solidFill>
                <a:effectLst>
                  <a:outerShdw blurRad="38100" dist="38100" dir="2700000" algn="tl">
                    <a:srgbClr val="000000">
                      <a:alpha val="43137"/>
                    </a:srgbClr>
                  </a:outerShdw>
                </a:effectLst>
              </a:rPr>
              <a:t>same</a:t>
            </a:r>
            <a:r>
              <a:rPr lang="es-UY" sz="3600" b="1" dirty="0">
                <a:solidFill>
                  <a:schemeClr val="bg1"/>
                </a:solidFill>
                <a:effectLst>
                  <a:outerShdw blurRad="38100" dist="38100" dir="2700000" algn="tl">
                    <a:srgbClr val="000000">
                      <a:alpha val="43137"/>
                    </a:srgbClr>
                  </a:outerShdw>
                </a:effectLst>
              </a:rPr>
              <a:t>, </a:t>
            </a:r>
            <a:r>
              <a:rPr lang="es-UY" sz="3600" b="1" dirty="0" err="1">
                <a:solidFill>
                  <a:schemeClr val="bg1"/>
                </a:solidFill>
                <a:effectLst>
                  <a:outerShdw blurRad="38100" dist="38100" dir="2700000" algn="tl">
                    <a:srgbClr val="000000">
                      <a:alpha val="43137"/>
                    </a:srgbClr>
                  </a:outerShdw>
                </a:effectLst>
              </a:rPr>
              <a:t>but</a:t>
            </a:r>
            <a:r>
              <a:rPr lang="es-UY" sz="3600" b="1" dirty="0">
                <a:solidFill>
                  <a:schemeClr val="bg1"/>
                </a:solidFill>
                <a:effectLst>
                  <a:outerShdw blurRad="38100" dist="38100" dir="2700000" algn="tl">
                    <a:srgbClr val="000000">
                      <a:alpha val="43137"/>
                    </a:srgbClr>
                  </a:outerShdw>
                </a:effectLst>
              </a:rPr>
              <a:t> Raúl has </a:t>
            </a:r>
            <a:r>
              <a:rPr lang="es-UY" sz="3600" b="1" dirty="0" err="1">
                <a:solidFill>
                  <a:schemeClr val="bg1"/>
                </a:solidFill>
                <a:effectLst>
                  <a:outerShdw blurRad="38100" dist="38100" dir="2700000" algn="tl">
                    <a:srgbClr val="000000">
                      <a:alpha val="43137"/>
                    </a:srgbClr>
                  </a:outerShdw>
                </a:effectLst>
              </a:rPr>
              <a:t>opened</a:t>
            </a:r>
            <a:r>
              <a:rPr lang="es-UY" sz="3600" b="1" dirty="0">
                <a:solidFill>
                  <a:schemeClr val="bg1"/>
                </a:solidFill>
                <a:effectLst>
                  <a:outerShdw blurRad="38100" dist="38100" dir="2700000" algn="tl">
                    <a:srgbClr val="000000">
                      <a:alpha val="43137"/>
                    </a:srgbClr>
                  </a:outerShdw>
                </a:effectLst>
              </a:rPr>
              <a:t> </a:t>
            </a:r>
            <a:r>
              <a:rPr lang="es-UY" sz="3600" b="1" dirty="0" err="1">
                <a:solidFill>
                  <a:schemeClr val="bg1"/>
                </a:solidFill>
                <a:effectLst>
                  <a:outerShdw blurRad="38100" dist="38100" dir="2700000" algn="tl">
                    <a:srgbClr val="000000">
                      <a:alpha val="43137"/>
                    </a:srgbClr>
                  </a:outerShdw>
                </a:effectLst>
              </a:rPr>
              <a:t>the</a:t>
            </a:r>
            <a:r>
              <a:rPr lang="es-UY" sz="3600" b="1" dirty="0">
                <a:solidFill>
                  <a:schemeClr val="bg1"/>
                </a:solidFill>
                <a:effectLst>
                  <a:outerShdw blurRad="38100" dist="38100" dir="2700000" algn="tl">
                    <a:srgbClr val="000000">
                      <a:alpha val="43137"/>
                    </a:srgbClr>
                  </a:outerShdw>
                </a:effectLst>
              </a:rPr>
              <a:t> </a:t>
            </a:r>
            <a:r>
              <a:rPr lang="es-UY" sz="3600" b="1" dirty="0" err="1">
                <a:solidFill>
                  <a:schemeClr val="bg1"/>
                </a:solidFill>
                <a:effectLst>
                  <a:outerShdw blurRad="38100" dist="38100" dir="2700000" algn="tl">
                    <a:srgbClr val="000000">
                      <a:alpha val="43137"/>
                    </a:srgbClr>
                  </a:outerShdw>
                </a:effectLst>
              </a:rPr>
              <a:t>economy</a:t>
            </a:r>
            <a:r>
              <a:rPr lang="es-UY" sz="3600" b="1" dirty="0">
                <a:solidFill>
                  <a:schemeClr val="bg1"/>
                </a:solidFill>
                <a:effectLst>
                  <a:outerShdw blurRad="38100" dist="38100" dir="2700000" algn="tl">
                    <a:srgbClr val="000000">
                      <a:alpha val="43137"/>
                    </a:srgbClr>
                  </a:outerShdw>
                </a:effectLst>
              </a:rPr>
              <a:t> in </a:t>
            </a:r>
            <a:r>
              <a:rPr lang="es-UY" sz="3600" b="1" dirty="0" err="1">
                <a:solidFill>
                  <a:schemeClr val="bg1"/>
                </a:solidFill>
                <a:effectLst>
                  <a:outerShdw blurRad="38100" dist="38100" dir="2700000" algn="tl">
                    <a:srgbClr val="000000">
                      <a:alpha val="43137"/>
                    </a:srgbClr>
                  </a:outerShdw>
                </a:effectLst>
              </a:rPr>
              <a:t>some</a:t>
            </a:r>
            <a:r>
              <a:rPr lang="es-UY" sz="3600" b="1" dirty="0">
                <a:solidFill>
                  <a:schemeClr val="bg1"/>
                </a:solidFill>
                <a:effectLst>
                  <a:outerShdw blurRad="38100" dist="38100" dir="2700000" algn="tl">
                    <a:srgbClr val="000000">
                      <a:alpha val="43137"/>
                    </a:srgbClr>
                  </a:outerShdw>
                </a:effectLst>
              </a:rPr>
              <a:t> </a:t>
            </a:r>
            <a:r>
              <a:rPr lang="es-UY" sz="3600" b="1" dirty="0" err="1">
                <a:solidFill>
                  <a:schemeClr val="bg1"/>
                </a:solidFill>
                <a:effectLst>
                  <a:outerShdw blurRad="38100" dist="38100" dir="2700000" algn="tl">
                    <a:srgbClr val="000000">
                      <a:alpha val="43137"/>
                    </a:srgbClr>
                  </a:outerShdw>
                </a:effectLst>
              </a:rPr>
              <a:t>ways</a:t>
            </a:r>
            <a:r>
              <a:rPr lang="es-UY" sz="3600" b="1" dirty="0">
                <a:solidFill>
                  <a:schemeClr val="bg1"/>
                </a:solidFill>
                <a:effectLst>
                  <a:outerShdw blurRad="38100" dist="38100" dir="2700000" algn="tl">
                    <a:srgbClr val="000000">
                      <a:alpha val="43137"/>
                    </a:srgbClr>
                  </a:outerShdw>
                </a:effectLst>
              </a:rPr>
              <a:t>.</a:t>
            </a:r>
            <a:endParaRPr lang="es-ES" sz="48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45830018"/>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2158"/>
                                        </p:tgtEl>
                                        <p:attrNameLst>
                                          <p:attrName>style.visibility</p:attrName>
                                        </p:attrNameLst>
                                      </p:cBhvr>
                                      <p:to>
                                        <p:strVal val="visible"/>
                                      </p:to>
                                    </p:set>
                                    <p:animEffect transition="in" filter="fade">
                                      <p:cBhvr>
                                        <p:cTn id="7" dur="1000"/>
                                        <p:tgtEl>
                                          <p:spTgt spid="2158"/>
                                        </p:tgtEl>
                                      </p:cBhvr>
                                    </p:animEffect>
                                    <p:anim calcmode="lin" valueType="num">
                                      <p:cBhvr>
                                        <p:cTn id="8" dur="1000" fill="hold"/>
                                        <p:tgtEl>
                                          <p:spTgt spid="2158"/>
                                        </p:tgtEl>
                                        <p:attrNameLst>
                                          <p:attrName>ppt_x</p:attrName>
                                        </p:attrNameLst>
                                      </p:cBhvr>
                                      <p:tavLst>
                                        <p:tav tm="0">
                                          <p:val>
                                            <p:strVal val="#ppt_x"/>
                                          </p:val>
                                        </p:tav>
                                        <p:tav tm="100000">
                                          <p:val>
                                            <p:strVal val="#ppt_x"/>
                                          </p:val>
                                        </p:tav>
                                      </p:tavLst>
                                    </p:anim>
                                    <p:anim calcmode="lin" valueType="num">
                                      <p:cBhvr>
                                        <p:cTn id="9" dur="1000" fill="hold"/>
                                        <p:tgtEl>
                                          <p:spTgt spid="21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1048704" y="1916832"/>
            <a:ext cx="7128792" cy="2185214"/>
          </a:xfrm>
          <a:prstGeom prst="rect">
            <a:avLst/>
          </a:prstGeom>
        </p:spPr>
        <p:txBody>
          <a:bodyPr wrap="square">
            <a:spAutoFit/>
          </a:bodyPr>
          <a:lstStyle/>
          <a:p>
            <a:pPr algn="ctr"/>
            <a:r>
              <a:rPr lang="en-US" sz="4800" u="sng" dirty="0">
                <a:solidFill>
                  <a:srgbClr val="0000FF"/>
                </a:solidFill>
                <a:latin typeface="Arial"/>
                <a:ea typeface="Calibri"/>
                <a:hlinkClick r:id="rId4"/>
              </a:rPr>
              <a:t>Inside Cuba 1 of 2 BBC Our World Documentary</a:t>
            </a:r>
            <a:r>
              <a:rPr lang="en-US" sz="4800" dirty="0">
                <a:latin typeface="Arial"/>
                <a:ea typeface="Calibri"/>
              </a:rPr>
              <a:t> </a:t>
            </a:r>
            <a:r>
              <a:rPr lang="en-US" sz="4000" dirty="0">
                <a:latin typeface="Arial"/>
                <a:ea typeface="Calibri"/>
              </a:rPr>
              <a:t>[10:28]</a:t>
            </a:r>
            <a:endParaRPr lang="en-US" sz="4000" dirty="0"/>
          </a:p>
        </p:txBody>
      </p:sp>
      <p:sp>
        <p:nvSpPr>
          <p:cNvPr id="4" name="Rectangle 3"/>
          <p:cNvSpPr/>
          <p:nvPr/>
        </p:nvSpPr>
        <p:spPr>
          <a:xfrm>
            <a:off x="1048704" y="4365104"/>
            <a:ext cx="7128792" cy="2185214"/>
          </a:xfrm>
          <a:prstGeom prst="rect">
            <a:avLst/>
          </a:prstGeom>
        </p:spPr>
        <p:txBody>
          <a:bodyPr wrap="square">
            <a:spAutoFit/>
          </a:bodyPr>
          <a:lstStyle/>
          <a:p>
            <a:pPr algn="ctr"/>
            <a:r>
              <a:rPr lang="en-US" sz="4800" u="sng" dirty="0">
                <a:solidFill>
                  <a:srgbClr val="0000FF"/>
                </a:solidFill>
                <a:latin typeface="Arial"/>
                <a:ea typeface="Calibri"/>
                <a:hlinkClick r:id="rId5"/>
              </a:rPr>
              <a:t>Inside Cuba 2 of 2 BBC Our World Documentary</a:t>
            </a:r>
            <a:r>
              <a:rPr lang="en-US" sz="4800" dirty="0">
                <a:latin typeface="Arial"/>
                <a:ea typeface="Calibri"/>
              </a:rPr>
              <a:t> </a:t>
            </a:r>
            <a:r>
              <a:rPr lang="en-US" sz="4000" dirty="0">
                <a:latin typeface="Arial"/>
                <a:ea typeface="Calibri"/>
              </a:rPr>
              <a:t>[10:57] </a:t>
            </a:r>
            <a:endParaRPr lang="en-US" sz="4800" dirty="0"/>
          </a:p>
        </p:txBody>
      </p:sp>
    </p:spTree>
    <p:extLst>
      <p:ext uri="{BB962C8B-B14F-4D97-AF65-F5344CB8AC3E}">
        <p14:creationId xmlns:p14="http://schemas.microsoft.com/office/powerpoint/2010/main" val="231675722"/>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158" name="Rectangle 110"/>
          <p:cNvSpPr>
            <a:spLocks noGrp="1" noChangeArrowheads="1"/>
          </p:cNvSpPr>
          <p:nvPr>
            <p:ph type="ctrTitle"/>
          </p:nvPr>
        </p:nvSpPr>
        <p:spPr>
          <a:xfrm>
            <a:off x="457769" y="1844824"/>
            <a:ext cx="8352928" cy="2232248"/>
          </a:xfrm>
          <a:noFill/>
          <a:ln/>
        </p:spPr>
        <p:txBody>
          <a:bodyPr/>
          <a:lstStyle/>
          <a:p>
            <a:r>
              <a:rPr lang="es-UY" b="1" dirty="0" err="1">
                <a:solidFill>
                  <a:schemeClr val="bg1"/>
                </a:solidFill>
                <a:effectLst>
                  <a:outerShdw blurRad="38100" dist="38100" dir="2700000" algn="tl">
                    <a:srgbClr val="000000">
                      <a:alpha val="43137"/>
                    </a:srgbClr>
                  </a:outerShdw>
                </a:effectLst>
              </a:rPr>
              <a:t>Which</a:t>
            </a:r>
            <a:r>
              <a:rPr lang="es-UY" b="1" dirty="0">
                <a:solidFill>
                  <a:schemeClr val="bg1"/>
                </a:solidFill>
                <a:effectLst>
                  <a:outerShdw blurRad="38100" dist="38100" dir="2700000" algn="tl">
                    <a:srgbClr val="000000">
                      <a:alpha val="43137"/>
                    </a:srgbClr>
                  </a:outerShdw>
                </a:effectLst>
              </a:rPr>
              <a:t> </a:t>
            </a:r>
            <a:r>
              <a:rPr lang="es-UY" b="1" dirty="0" err="1">
                <a:solidFill>
                  <a:schemeClr val="bg1"/>
                </a:solidFill>
                <a:effectLst>
                  <a:outerShdw blurRad="38100" dist="38100" dir="2700000" algn="tl">
                    <a:srgbClr val="000000">
                      <a:alpha val="43137"/>
                    </a:srgbClr>
                  </a:outerShdw>
                </a:effectLst>
              </a:rPr>
              <a:t>group</a:t>
            </a:r>
            <a:r>
              <a:rPr lang="es-UY" b="1" dirty="0">
                <a:solidFill>
                  <a:schemeClr val="bg1"/>
                </a:solidFill>
                <a:effectLst>
                  <a:outerShdw blurRad="38100" dist="38100" dir="2700000" algn="tl">
                    <a:srgbClr val="000000">
                      <a:alpha val="43137"/>
                    </a:srgbClr>
                  </a:outerShdw>
                </a:effectLst>
              </a:rPr>
              <a:t> </a:t>
            </a:r>
            <a:r>
              <a:rPr lang="es-UY" b="1" dirty="0" err="1">
                <a:solidFill>
                  <a:schemeClr val="bg1"/>
                </a:solidFill>
                <a:effectLst>
                  <a:outerShdw blurRad="38100" dist="38100" dir="2700000" algn="tl">
                    <a:srgbClr val="000000">
                      <a:alpha val="43137"/>
                    </a:srgbClr>
                  </a:outerShdw>
                </a:effectLst>
              </a:rPr>
              <a:t>benefited</a:t>
            </a:r>
            <a:r>
              <a:rPr lang="es-UY" b="1" dirty="0">
                <a:solidFill>
                  <a:schemeClr val="bg1"/>
                </a:solidFill>
                <a:effectLst>
                  <a:outerShdw blurRad="38100" dist="38100" dir="2700000" algn="tl">
                    <a:srgbClr val="000000">
                      <a:alpha val="43137"/>
                    </a:srgbClr>
                  </a:outerShdw>
                </a:effectLst>
              </a:rPr>
              <a:t> </a:t>
            </a:r>
            <a:r>
              <a:rPr lang="es-UY" b="1" dirty="0" err="1">
                <a:solidFill>
                  <a:schemeClr val="bg1"/>
                </a:solidFill>
                <a:effectLst>
                  <a:outerShdw blurRad="38100" dist="38100" dir="2700000" algn="tl">
                    <a:srgbClr val="000000">
                      <a:alpha val="43137"/>
                    </a:srgbClr>
                  </a:outerShdw>
                </a:effectLst>
              </a:rPr>
              <a:t>the</a:t>
            </a:r>
            <a:r>
              <a:rPr lang="es-UY" b="1" dirty="0">
                <a:solidFill>
                  <a:schemeClr val="bg1"/>
                </a:solidFill>
                <a:effectLst>
                  <a:outerShdw blurRad="38100" dist="38100" dir="2700000" algn="tl">
                    <a:srgbClr val="000000">
                      <a:alpha val="43137"/>
                    </a:srgbClr>
                  </a:outerShdw>
                </a:effectLst>
              </a:rPr>
              <a:t> </a:t>
            </a:r>
            <a:r>
              <a:rPr lang="es-UY" b="1" dirty="0" err="1">
                <a:solidFill>
                  <a:schemeClr val="bg1"/>
                </a:solidFill>
                <a:effectLst>
                  <a:outerShdw blurRad="38100" dist="38100" dir="2700000" algn="tl">
                    <a:srgbClr val="000000">
                      <a:alpha val="43137"/>
                    </a:srgbClr>
                  </a:outerShdw>
                </a:effectLst>
              </a:rPr>
              <a:t>most</a:t>
            </a:r>
            <a:r>
              <a:rPr lang="es-UY" b="1" dirty="0">
                <a:solidFill>
                  <a:schemeClr val="bg1"/>
                </a:solidFill>
                <a:effectLst>
                  <a:outerShdw blurRad="38100" dist="38100" dir="2700000" algn="tl">
                    <a:srgbClr val="000000">
                      <a:alpha val="43137"/>
                    </a:srgbClr>
                  </a:outerShdw>
                </a:effectLst>
              </a:rPr>
              <a:t> </a:t>
            </a:r>
            <a:r>
              <a:rPr lang="es-UY" b="1" dirty="0" err="1">
                <a:solidFill>
                  <a:schemeClr val="bg1"/>
                </a:solidFill>
                <a:effectLst>
                  <a:outerShdw blurRad="38100" dist="38100" dir="2700000" algn="tl">
                    <a:srgbClr val="000000">
                      <a:alpha val="43137"/>
                    </a:srgbClr>
                  </a:outerShdw>
                </a:effectLst>
              </a:rPr>
              <a:t>from</a:t>
            </a:r>
            <a:r>
              <a:rPr lang="es-UY" b="1" dirty="0">
                <a:solidFill>
                  <a:schemeClr val="bg1"/>
                </a:solidFill>
                <a:effectLst>
                  <a:outerShdw blurRad="38100" dist="38100" dir="2700000" algn="tl">
                    <a:srgbClr val="000000">
                      <a:alpha val="43137"/>
                    </a:srgbClr>
                  </a:outerShdw>
                </a:effectLst>
              </a:rPr>
              <a:t> </a:t>
            </a:r>
            <a:r>
              <a:rPr lang="es-UY" b="1" dirty="0" err="1">
                <a:solidFill>
                  <a:schemeClr val="bg1"/>
                </a:solidFill>
                <a:effectLst>
                  <a:outerShdw blurRad="38100" dist="38100" dir="2700000" algn="tl">
                    <a:srgbClr val="000000">
                      <a:alpha val="43137"/>
                    </a:srgbClr>
                  </a:outerShdw>
                </a:effectLst>
              </a:rPr>
              <a:t>the</a:t>
            </a:r>
            <a:r>
              <a:rPr lang="es-UY" b="1" dirty="0">
                <a:solidFill>
                  <a:schemeClr val="bg1"/>
                </a:solidFill>
                <a:effectLst>
                  <a:outerShdw blurRad="38100" dist="38100" dir="2700000" algn="tl">
                    <a:srgbClr val="000000">
                      <a:alpha val="43137"/>
                    </a:srgbClr>
                  </a:outerShdw>
                </a:effectLst>
              </a:rPr>
              <a:t> Cuban </a:t>
            </a:r>
            <a:r>
              <a:rPr lang="es-UY" b="1" dirty="0" err="1">
                <a:solidFill>
                  <a:schemeClr val="bg1"/>
                </a:solidFill>
                <a:effectLst>
                  <a:outerShdw blurRad="38100" dist="38100" dir="2700000" algn="tl">
                    <a:srgbClr val="000000">
                      <a:alpha val="43137"/>
                    </a:srgbClr>
                  </a:outerShdw>
                </a:effectLst>
              </a:rPr>
              <a:t>Revolution</a:t>
            </a:r>
            <a:r>
              <a:rPr lang="es-UY" b="1" dirty="0">
                <a:solidFill>
                  <a:schemeClr val="bg1"/>
                </a:solidFill>
                <a:effectLst>
                  <a:outerShdw blurRad="38100" dist="38100" dir="2700000" algn="tl">
                    <a:srgbClr val="000000">
                      <a:alpha val="43137"/>
                    </a:srgbClr>
                  </a:outerShdw>
                </a:effectLst>
              </a:rPr>
              <a:t>? </a:t>
            </a:r>
            <a:r>
              <a:rPr lang="es-UY" b="1" dirty="0" err="1">
                <a:solidFill>
                  <a:schemeClr val="bg1"/>
                </a:solidFill>
                <a:effectLst>
                  <a:outerShdw blurRad="38100" dist="38100" dir="2700000" algn="tl">
                    <a:srgbClr val="000000">
                      <a:alpha val="43137"/>
                    </a:srgbClr>
                  </a:outerShdw>
                </a:effectLst>
              </a:rPr>
              <a:t>Why</a:t>
            </a:r>
            <a:r>
              <a:rPr lang="es-UY" b="1" dirty="0">
                <a:solidFill>
                  <a:schemeClr val="bg1"/>
                </a:solidFill>
                <a:effectLst>
                  <a:outerShdw blurRad="38100" dist="38100" dir="2700000" algn="tl">
                    <a:srgbClr val="000000">
                      <a:alpha val="43137"/>
                    </a:srgbClr>
                  </a:outerShdw>
                </a:effectLst>
              </a:rPr>
              <a:t>?</a:t>
            </a:r>
            <a:endParaRPr lang="es-ES" sz="4000" b="1" dirty="0">
              <a:solidFill>
                <a:schemeClr val="bg1"/>
              </a:solidFill>
              <a:effectLst>
                <a:outerShdw blurRad="38100" dist="38100" dir="2700000" algn="tl">
                  <a:srgbClr val="000000">
                    <a:alpha val="43137"/>
                  </a:srgbClr>
                </a:outerShdw>
              </a:effectLst>
            </a:endParaRPr>
          </a:p>
        </p:txBody>
      </p:sp>
      <p:sp>
        <p:nvSpPr>
          <p:cNvPr id="5" name="Rectangle 4"/>
          <p:cNvSpPr/>
          <p:nvPr/>
        </p:nvSpPr>
        <p:spPr>
          <a:xfrm>
            <a:off x="251520" y="4293096"/>
            <a:ext cx="8568951" cy="2123658"/>
          </a:xfrm>
          <a:prstGeom prst="rect">
            <a:avLst/>
          </a:prstGeom>
        </p:spPr>
        <p:txBody>
          <a:bodyPr wrap="square">
            <a:spAutoFit/>
          </a:bodyPr>
          <a:lstStyle/>
          <a:p>
            <a:pPr algn="ctr"/>
            <a:r>
              <a:rPr lang="es-UY" sz="4400" b="1" kern="0" dirty="0" err="1">
                <a:solidFill>
                  <a:srgbClr val="FFFFFF"/>
                </a:solidFill>
                <a:effectLst>
                  <a:outerShdw blurRad="38100" dist="38100" dir="2700000" algn="tl">
                    <a:srgbClr val="000000">
                      <a:alpha val="43137"/>
                    </a:srgbClr>
                  </a:outerShdw>
                </a:effectLst>
                <a:latin typeface="Arial"/>
                <a:cs typeface="Arial"/>
              </a:rPr>
              <a:t>The</a:t>
            </a:r>
            <a:r>
              <a:rPr lang="es-UY" sz="4400" b="1" kern="0" dirty="0">
                <a:solidFill>
                  <a:srgbClr val="FFFFFF"/>
                </a:solidFill>
                <a:effectLst>
                  <a:outerShdw blurRad="38100" dist="38100" dir="2700000" algn="tl">
                    <a:srgbClr val="000000">
                      <a:alpha val="43137"/>
                    </a:srgbClr>
                  </a:outerShdw>
                </a:effectLst>
                <a:latin typeface="Arial"/>
                <a:cs typeface="Arial"/>
              </a:rPr>
              <a:t> </a:t>
            </a:r>
            <a:r>
              <a:rPr lang="es-UY" sz="4400" b="1" kern="0" dirty="0" err="1">
                <a:solidFill>
                  <a:srgbClr val="FFFFFF"/>
                </a:solidFill>
                <a:effectLst>
                  <a:outerShdw blurRad="38100" dist="38100" dir="2700000" algn="tl">
                    <a:srgbClr val="000000">
                      <a:alpha val="43137"/>
                    </a:srgbClr>
                  </a:outerShdw>
                </a:effectLst>
                <a:latin typeface="Arial"/>
                <a:cs typeface="Arial"/>
              </a:rPr>
              <a:t>poor</a:t>
            </a:r>
            <a:r>
              <a:rPr lang="es-UY" sz="4400" b="1" kern="0" dirty="0">
                <a:solidFill>
                  <a:srgbClr val="FFFFFF"/>
                </a:solidFill>
                <a:effectLst>
                  <a:outerShdw blurRad="38100" dist="38100" dir="2700000" algn="tl">
                    <a:srgbClr val="000000">
                      <a:alpha val="43137"/>
                    </a:srgbClr>
                  </a:outerShdw>
                </a:effectLst>
                <a:latin typeface="Arial"/>
                <a:cs typeface="Arial"/>
              </a:rPr>
              <a:t> </a:t>
            </a:r>
            <a:r>
              <a:rPr lang="es-UY" sz="4400" b="1" kern="0" dirty="0" err="1">
                <a:solidFill>
                  <a:srgbClr val="FFFFFF"/>
                </a:solidFill>
                <a:effectLst>
                  <a:outerShdw blurRad="38100" dist="38100" dir="2700000" algn="tl">
                    <a:srgbClr val="000000">
                      <a:alpha val="43137"/>
                    </a:srgbClr>
                  </a:outerShdw>
                </a:effectLst>
                <a:latin typeface="Arial"/>
                <a:cs typeface="Arial"/>
              </a:rPr>
              <a:t>because</a:t>
            </a:r>
            <a:r>
              <a:rPr lang="es-UY" sz="4400" b="1" kern="0" dirty="0">
                <a:solidFill>
                  <a:srgbClr val="FFFFFF"/>
                </a:solidFill>
                <a:effectLst>
                  <a:outerShdw blurRad="38100" dist="38100" dir="2700000" algn="tl">
                    <a:srgbClr val="000000">
                      <a:alpha val="43137"/>
                    </a:srgbClr>
                  </a:outerShdw>
                </a:effectLst>
                <a:latin typeface="Arial"/>
                <a:cs typeface="Arial"/>
              </a:rPr>
              <a:t> </a:t>
            </a:r>
            <a:r>
              <a:rPr lang="es-UY" sz="4400" b="1" kern="0" dirty="0" err="1">
                <a:solidFill>
                  <a:srgbClr val="FFFFFF"/>
                </a:solidFill>
                <a:effectLst>
                  <a:outerShdw blurRad="38100" dist="38100" dir="2700000" algn="tl">
                    <a:srgbClr val="000000">
                      <a:alpha val="43137"/>
                    </a:srgbClr>
                  </a:outerShdw>
                </a:effectLst>
                <a:latin typeface="Arial"/>
                <a:cs typeface="Arial"/>
              </a:rPr>
              <a:t>they</a:t>
            </a:r>
            <a:r>
              <a:rPr lang="es-UY" sz="4400" b="1" kern="0" dirty="0">
                <a:solidFill>
                  <a:srgbClr val="FFFFFF"/>
                </a:solidFill>
                <a:effectLst>
                  <a:outerShdw blurRad="38100" dist="38100" dir="2700000" algn="tl">
                    <a:srgbClr val="000000">
                      <a:alpha val="43137"/>
                    </a:srgbClr>
                  </a:outerShdw>
                </a:effectLst>
                <a:latin typeface="Arial"/>
                <a:cs typeface="Arial"/>
              </a:rPr>
              <a:t> </a:t>
            </a:r>
            <a:r>
              <a:rPr lang="es-UY" sz="4400" b="1" kern="0" dirty="0" err="1">
                <a:solidFill>
                  <a:srgbClr val="FFFFFF"/>
                </a:solidFill>
                <a:effectLst>
                  <a:outerShdw blurRad="38100" dist="38100" dir="2700000" algn="tl">
                    <a:srgbClr val="000000">
                      <a:alpha val="43137"/>
                    </a:srgbClr>
                  </a:outerShdw>
                </a:effectLst>
                <a:latin typeface="Arial"/>
                <a:cs typeface="Arial"/>
              </a:rPr>
              <a:t>gained</a:t>
            </a:r>
            <a:r>
              <a:rPr lang="es-UY" sz="4400" b="1" kern="0" dirty="0">
                <a:solidFill>
                  <a:srgbClr val="FFFFFF"/>
                </a:solidFill>
                <a:effectLst>
                  <a:outerShdw blurRad="38100" dist="38100" dir="2700000" algn="tl">
                    <a:srgbClr val="000000">
                      <a:alpha val="43137"/>
                    </a:srgbClr>
                  </a:outerShdw>
                </a:effectLst>
                <a:latin typeface="Arial"/>
                <a:cs typeface="Arial"/>
              </a:rPr>
              <a:t> </a:t>
            </a:r>
            <a:r>
              <a:rPr lang="es-UY" sz="4400" b="1" kern="0" dirty="0" err="1">
                <a:solidFill>
                  <a:srgbClr val="FFFFFF"/>
                </a:solidFill>
                <a:effectLst>
                  <a:outerShdw blurRad="38100" dist="38100" dir="2700000" algn="tl">
                    <a:srgbClr val="000000">
                      <a:alpha val="43137"/>
                    </a:srgbClr>
                  </a:outerShdw>
                </a:effectLst>
                <a:latin typeface="Arial"/>
                <a:cs typeface="Arial"/>
              </a:rPr>
              <a:t>education</a:t>
            </a:r>
            <a:r>
              <a:rPr lang="es-UY" sz="4400" b="1" kern="0" dirty="0">
                <a:solidFill>
                  <a:srgbClr val="FFFFFF"/>
                </a:solidFill>
                <a:effectLst>
                  <a:outerShdw blurRad="38100" dist="38100" dir="2700000" algn="tl">
                    <a:srgbClr val="000000">
                      <a:alpha val="43137"/>
                    </a:srgbClr>
                  </a:outerShdw>
                </a:effectLst>
                <a:latin typeface="Arial"/>
                <a:cs typeface="Arial"/>
              </a:rPr>
              <a:t>, </a:t>
            </a:r>
            <a:r>
              <a:rPr lang="es-UY" sz="4400" b="1" kern="0" dirty="0" err="1">
                <a:solidFill>
                  <a:srgbClr val="FFFFFF"/>
                </a:solidFill>
                <a:effectLst>
                  <a:outerShdw blurRad="38100" dist="38100" dir="2700000" algn="tl">
                    <a:srgbClr val="000000">
                      <a:alpha val="43137"/>
                    </a:srgbClr>
                  </a:outerShdw>
                </a:effectLst>
                <a:latin typeface="Arial"/>
                <a:cs typeface="Arial"/>
              </a:rPr>
              <a:t>healthcare</a:t>
            </a:r>
            <a:r>
              <a:rPr lang="es-UY" sz="4400" b="1" kern="0" dirty="0">
                <a:solidFill>
                  <a:srgbClr val="FFFFFF"/>
                </a:solidFill>
                <a:effectLst>
                  <a:outerShdw blurRad="38100" dist="38100" dir="2700000" algn="tl">
                    <a:srgbClr val="000000">
                      <a:alpha val="43137"/>
                    </a:srgbClr>
                  </a:outerShdw>
                </a:effectLst>
                <a:latin typeface="Arial"/>
                <a:cs typeface="Arial"/>
              </a:rPr>
              <a:t>, and more </a:t>
            </a:r>
            <a:r>
              <a:rPr lang="es-UY" sz="4400" b="1" kern="0" dirty="0" err="1">
                <a:solidFill>
                  <a:srgbClr val="FFFFFF"/>
                </a:solidFill>
                <a:effectLst>
                  <a:outerShdw blurRad="38100" dist="38100" dir="2700000" algn="tl">
                    <a:srgbClr val="000000">
                      <a:alpha val="43137"/>
                    </a:srgbClr>
                  </a:outerShdw>
                </a:effectLst>
                <a:latin typeface="Arial"/>
                <a:cs typeface="Arial"/>
              </a:rPr>
              <a:t>equal</a:t>
            </a:r>
            <a:r>
              <a:rPr lang="es-UY" sz="4400" b="1" kern="0" dirty="0">
                <a:solidFill>
                  <a:srgbClr val="FFFFFF"/>
                </a:solidFill>
                <a:effectLst>
                  <a:outerShdw blurRad="38100" dist="38100" dir="2700000" algn="tl">
                    <a:srgbClr val="000000">
                      <a:alpha val="43137"/>
                    </a:srgbClr>
                  </a:outerShdw>
                </a:effectLst>
                <a:latin typeface="Arial"/>
                <a:cs typeface="Arial"/>
              </a:rPr>
              <a:t> </a:t>
            </a:r>
            <a:r>
              <a:rPr lang="es-UY" sz="4400" b="1" kern="0" dirty="0" err="1">
                <a:solidFill>
                  <a:srgbClr val="FFFFFF"/>
                </a:solidFill>
                <a:effectLst>
                  <a:outerShdw blurRad="38100" dist="38100" dir="2700000" algn="tl">
                    <a:srgbClr val="000000">
                      <a:alpha val="43137"/>
                    </a:srgbClr>
                  </a:outerShdw>
                </a:effectLst>
                <a:latin typeface="Arial"/>
                <a:cs typeface="Arial"/>
              </a:rPr>
              <a:t>treatment</a:t>
            </a:r>
            <a:endParaRPr lang="en-US" sz="2400" dirty="0">
              <a:solidFill>
                <a:srgbClr val="000000"/>
              </a:solidFill>
            </a:endParaRPr>
          </a:p>
        </p:txBody>
      </p:sp>
    </p:spTree>
    <p:extLst>
      <p:ext uri="{BB962C8B-B14F-4D97-AF65-F5344CB8AC3E}">
        <p14:creationId xmlns:p14="http://schemas.microsoft.com/office/powerpoint/2010/main" val="3790260647"/>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2158"/>
                                        </p:tgtEl>
                                        <p:attrNameLst>
                                          <p:attrName>style.visibility</p:attrName>
                                        </p:attrNameLst>
                                      </p:cBhvr>
                                      <p:to>
                                        <p:strVal val="visible"/>
                                      </p:to>
                                    </p:set>
                                    <p:animEffect transition="in" filter="fade">
                                      <p:cBhvr>
                                        <p:cTn id="7" dur="1000"/>
                                        <p:tgtEl>
                                          <p:spTgt spid="2158"/>
                                        </p:tgtEl>
                                      </p:cBhvr>
                                    </p:animEffect>
                                    <p:anim calcmode="lin" valueType="num">
                                      <p:cBhvr>
                                        <p:cTn id="8" dur="1000" fill="hold"/>
                                        <p:tgtEl>
                                          <p:spTgt spid="2158"/>
                                        </p:tgtEl>
                                        <p:attrNameLst>
                                          <p:attrName>ppt_x</p:attrName>
                                        </p:attrNameLst>
                                      </p:cBhvr>
                                      <p:tavLst>
                                        <p:tav tm="0">
                                          <p:val>
                                            <p:strVal val="#ppt_x"/>
                                          </p:val>
                                        </p:tav>
                                        <p:tav tm="100000">
                                          <p:val>
                                            <p:strVal val="#ppt_x"/>
                                          </p:val>
                                        </p:tav>
                                      </p:tavLst>
                                    </p:anim>
                                    <p:anim calcmode="lin" valueType="num">
                                      <p:cBhvr>
                                        <p:cTn id="9" dur="1000" fill="hold"/>
                                        <p:tgtEl>
                                          <p:spTgt spid="215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8" grpId="0"/>
      <p:bldP spid="5"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158" name="Rectangle 110"/>
          <p:cNvSpPr>
            <a:spLocks noGrp="1" noChangeArrowheads="1"/>
          </p:cNvSpPr>
          <p:nvPr>
            <p:ph type="ctrTitle"/>
          </p:nvPr>
        </p:nvSpPr>
        <p:spPr>
          <a:xfrm>
            <a:off x="604752" y="1988840"/>
            <a:ext cx="7862485" cy="2232248"/>
          </a:xfrm>
          <a:noFill/>
          <a:ln/>
        </p:spPr>
        <p:txBody>
          <a:bodyPr/>
          <a:lstStyle/>
          <a:p>
            <a:r>
              <a:rPr lang="es-UY" b="1" dirty="0" err="1">
                <a:solidFill>
                  <a:schemeClr val="bg1"/>
                </a:solidFill>
                <a:effectLst>
                  <a:outerShdw blurRad="38100" dist="38100" dir="2700000" algn="tl">
                    <a:srgbClr val="000000">
                      <a:alpha val="43137"/>
                    </a:srgbClr>
                  </a:outerShdw>
                </a:effectLst>
              </a:rPr>
              <a:t>Which</a:t>
            </a:r>
            <a:r>
              <a:rPr lang="es-UY" b="1" dirty="0">
                <a:solidFill>
                  <a:schemeClr val="bg1"/>
                </a:solidFill>
                <a:effectLst>
                  <a:outerShdw blurRad="38100" dist="38100" dir="2700000" algn="tl">
                    <a:srgbClr val="000000">
                      <a:alpha val="43137"/>
                    </a:srgbClr>
                  </a:outerShdw>
                </a:effectLst>
              </a:rPr>
              <a:t> </a:t>
            </a:r>
            <a:r>
              <a:rPr lang="es-UY" b="1" dirty="0" err="1">
                <a:solidFill>
                  <a:schemeClr val="bg1"/>
                </a:solidFill>
                <a:effectLst>
                  <a:outerShdw blurRad="38100" dist="38100" dir="2700000" algn="tl">
                    <a:srgbClr val="000000">
                      <a:alpha val="43137"/>
                    </a:srgbClr>
                  </a:outerShdw>
                </a:effectLst>
              </a:rPr>
              <a:t>group</a:t>
            </a:r>
            <a:r>
              <a:rPr lang="es-UY" b="1" dirty="0">
                <a:solidFill>
                  <a:schemeClr val="bg1"/>
                </a:solidFill>
                <a:effectLst>
                  <a:outerShdw blurRad="38100" dist="38100" dir="2700000" algn="tl">
                    <a:srgbClr val="000000">
                      <a:alpha val="43137"/>
                    </a:srgbClr>
                  </a:outerShdw>
                </a:effectLst>
              </a:rPr>
              <a:t> </a:t>
            </a:r>
            <a:r>
              <a:rPr lang="es-UY" b="1" dirty="0" err="1">
                <a:solidFill>
                  <a:schemeClr val="bg1"/>
                </a:solidFill>
                <a:effectLst>
                  <a:outerShdw blurRad="38100" dist="38100" dir="2700000" algn="tl">
                    <a:srgbClr val="000000">
                      <a:alpha val="43137"/>
                    </a:srgbClr>
                  </a:outerShdw>
                </a:effectLst>
              </a:rPr>
              <a:t>benefited</a:t>
            </a:r>
            <a:r>
              <a:rPr lang="es-UY" b="1" dirty="0">
                <a:solidFill>
                  <a:schemeClr val="bg1"/>
                </a:solidFill>
                <a:effectLst>
                  <a:outerShdw blurRad="38100" dist="38100" dir="2700000" algn="tl">
                    <a:srgbClr val="000000">
                      <a:alpha val="43137"/>
                    </a:srgbClr>
                  </a:outerShdw>
                </a:effectLst>
              </a:rPr>
              <a:t> </a:t>
            </a:r>
            <a:r>
              <a:rPr lang="es-UY" b="1" dirty="0" err="1">
                <a:solidFill>
                  <a:schemeClr val="bg1"/>
                </a:solidFill>
                <a:effectLst>
                  <a:outerShdw blurRad="38100" dist="38100" dir="2700000" algn="tl">
                    <a:srgbClr val="000000">
                      <a:alpha val="43137"/>
                    </a:srgbClr>
                  </a:outerShdw>
                </a:effectLst>
              </a:rPr>
              <a:t>the</a:t>
            </a:r>
            <a:r>
              <a:rPr lang="es-UY" b="1" dirty="0">
                <a:solidFill>
                  <a:schemeClr val="bg1"/>
                </a:solidFill>
                <a:effectLst>
                  <a:outerShdw blurRad="38100" dist="38100" dir="2700000" algn="tl">
                    <a:srgbClr val="000000">
                      <a:alpha val="43137"/>
                    </a:srgbClr>
                  </a:outerShdw>
                </a:effectLst>
              </a:rPr>
              <a:t> </a:t>
            </a:r>
            <a:r>
              <a:rPr lang="es-UY" b="1" dirty="0" err="1">
                <a:solidFill>
                  <a:schemeClr val="bg1"/>
                </a:solidFill>
                <a:effectLst>
                  <a:outerShdw blurRad="38100" dist="38100" dir="2700000" algn="tl">
                    <a:srgbClr val="000000">
                      <a:alpha val="43137"/>
                    </a:srgbClr>
                  </a:outerShdw>
                </a:effectLst>
              </a:rPr>
              <a:t>least</a:t>
            </a:r>
            <a:r>
              <a:rPr lang="es-UY" b="1" dirty="0">
                <a:solidFill>
                  <a:schemeClr val="bg1"/>
                </a:solidFill>
                <a:effectLst>
                  <a:outerShdw blurRad="38100" dist="38100" dir="2700000" algn="tl">
                    <a:srgbClr val="000000">
                      <a:alpha val="43137"/>
                    </a:srgbClr>
                  </a:outerShdw>
                </a:effectLst>
              </a:rPr>
              <a:t> </a:t>
            </a:r>
            <a:r>
              <a:rPr lang="es-UY" b="1" dirty="0" err="1">
                <a:solidFill>
                  <a:schemeClr val="bg1"/>
                </a:solidFill>
                <a:effectLst>
                  <a:outerShdw blurRad="38100" dist="38100" dir="2700000" algn="tl">
                    <a:srgbClr val="000000">
                      <a:alpha val="43137"/>
                    </a:srgbClr>
                  </a:outerShdw>
                </a:effectLst>
              </a:rPr>
              <a:t>from</a:t>
            </a:r>
            <a:r>
              <a:rPr lang="es-UY" b="1" dirty="0">
                <a:solidFill>
                  <a:schemeClr val="bg1"/>
                </a:solidFill>
                <a:effectLst>
                  <a:outerShdw blurRad="38100" dist="38100" dir="2700000" algn="tl">
                    <a:srgbClr val="000000">
                      <a:alpha val="43137"/>
                    </a:srgbClr>
                  </a:outerShdw>
                </a:effectLst>
              </a:rPr>
              <a:t> </a:t>
            </a:r>
            <a:r>
              <a:rPr lang="es-UY" b="1" dirty="0" err="1">
                <a:solidFill>
                  <a:schemeClr val="bg1"/>
                </a:solidFill>
                <a:effectLst>
                  <a:outerShdw blurRad="38100" dist="38100" dir="2700000" algn="tl">
                    <a:srgbClr val="000000">
                      <a:alpha val="43137"/>
                    </a:srgbClr>
                  </a:outerShdw>
                </a:effectLst>
              </a:rPr>
              <a:t>the</a:t>
            </a:r>
            <a:r>
              <a:rPr lang="es-UY" b="1" dirty="0">
                <a:solidFill>
                  <a:schemeClr val="bg1"/>
                </a:solidFill>
                <a:effectLst>
                  <a:outerShdw blurRad="38100" dist="38100" dir="2700000" algn="tl">
                    <a:srgbClr val="000000">
                      <a:alpha val="43137"/>
                    </a:srgbClr>
                  </a:outerShdw>
                </a:effectLst>
              </a:rPr>
              <a:t> Cuban </a:t>
            </a:r>
            <a:r>
              <a:rPr lang="es-UY" b="1" dirty="0" err="1">
                <a:solidFill>
                  <a:schemeClr val="bg1"/>
                </a:solidFill>
                <a:effectLst>
                  <a:outerShdw blurRad="38100" dist="38100" dir="2700000" algn="tl">
                    <a:srgbClr val="000000">
                      <a:alpha val="43137"/>
                    </a:srgbClr>
                  </a:outerShdw>
                </a:effectLst>
              </a:rPr>
              <a:t>Revolution</a:t>
            </a:r>
            <a:r>
              <a:rPr lang="es-UY" b="1" dirty="0">
                <a:solidFill>
                  <a:schemeClr val="bg1"/>
                </a:solidFill>
                <a:effectLst>
                  <a:outerShdw blurRad="38100" dist="38100" dir="2700000" algn="tl">
                    <a:srgbClr val="000000">
                      <a:alpha val="43137"/>
                    </a:srgbClr>
                  </a:outerShdw>
                </a:effectLst>
              </a:rPr>
              <a:t>? </a:t>
            </a:r>
            <a:r>
              <a:rPr lang="es-UY" b="1" dirty="0" err="1">
                <a:solidFill>
                  <a:schemeClr val="bg1"/>
                </a:solidFill>
                <a:effectLst>
                  <a:outerShdw blurRad="38100" dist="38100" dir="2700000" algn="tl">
                    <a:srgbClr val="000000">
                      <a:alpha val="43137"/>
                    </a:srgbClr>
                  </a:outerShdw>
                </a:effectLst>
              </a:rPr>
              <a:t>Why</a:t>
            </a:r>
            <a:r>
              <a:rPr lang="es-UY" b="1" dirty="0">
                <a:solidFill>
                  <a:schemeClr val="bg1"/>
                </a:solidFill>
                <a:effectLst>
                  <a:outerShdw blurRad="38100" dist="38100" dir="2700000" algn="tl">
                    <a:srgbClr val="000000">
                      <a:alpha val="43137"/>
                    </a:srgbClr>
                  </a:outerShdw>
                </a:effectLst>
              </a:rPr>
              <a:t>?</a:t>
            </a:r>
            <a:endParaRPr lang="es-ES" sz="4000" b="1" dirty="0">
              <a:solidFill>
                <a:schemeClr val="bg1"/>
              </a:solidFill>
              <a:effectLst>
                <a:outerShdw blurRad="38100" dist="38100" dir="2700000" algn="tl">
                  <a:srgbClr val="000000">
                    <a:alpha val="43137"/>
                  </a:srgbClr>
                </a:outerShdw>
              </a:effectLst>
            </a:endParaRPr>
          </a:p>
        </p:txBody>
      </p:sp>
      <p:sp>
        <p:nvSpPr>
          <p:cNvPr id="5" name="Rectangle 4"/>
          <p:cNvSpPr/>
          <p:nvPr/>
        </p:nvSpPr>
        <p:spPr>
          <a:xfrm>
            <a:off x="251520" y="4437112"/>
            <a:ext cx="8568951" cy="1985159"/>
          </a:xfrm>
          <a:prstGeom prst="rect">
            <a:avLst/>
          </a:prstGeom>
        </p:spPr>
        <p:txBody>
          <a:bodyPr wrap="square">
            <a:spAutoFit/>
          </a:bodyPr>
          <a:lstStyle/>
          <a:p>
            <a:pPr algn="ctr"/>
            <a:r>
              <a:rPr lang="es-UY" sz="4100" b="1" kern="0" dirty="0" err="1">
                <a:solidFill>
                  <a:srgbClr val="FFFFFF"/>
                </a:solidFill>
                <a:effectLst>
                  <a:outerShdw blurRad="38100" dist="38100" dir="2700000" algn="tl">
                    <a:srgbClr val="000000">
                      <a:alpha val="43137"/>
                    </a:srgbClr>
                  </a:outerShdw>
                </a:effectLst>
                <a:latin typeface="Arial"/>
                <a:cs typeface="Arial"/>
              </a:rPr>
              <a:t>The</a:t>
            </a:r>
            <a:r>
              <a:rPr lang="es-UY" sz="4100" b="1" kern="0" dirty="0">
                <a:solidFill>
                  <a:srgbClr val="FFFFFF"/>
                </a:solidFill>
                <a:effectLst>
                  <a:outerShdw blurRad="38100" dist="38100" dir="2700000" algn="tl">
                    <a:srgbClr val="000000">
                      <a:alpha val="43137"/>
                    </a:srgbClr>
                  </a:outerShdw>
                </a:effectLst>
                <a:latin typeface="Arial"/>
                <a:cs typeface="Arial"/>
              </a:rPr>
              <a:t> </a:t>
            </a:r>
            <a:r>
              <a:rPr lang="es-UY" sz="4100" b="1" kern="0" dirty="0" err="1">
                <a:solidFill>
                  <a:srgbClr val="FFFFFF"/>
                </a:solidFill>
                <a:effectLst>
                  <a:outerShdw blurRad="38100" dist="38100" dir="2700000" algn="tl">
                    <a:srgbClr val="000000">
                      <a:alpha val="43137"/>
                    </a:srgbClr>
                  </a:outerShdw>
                </a:effectLst>
                <a:latin typeface="Arial"/>
                <a:cs typeface="Arial"/>
              </a:rPr>
              <a:t>wealthy</a:t>
            </a:r>
            <a:r>
              <a:rPr lang="es-UY" sz="4100" b="1" kern="0" dirty="0">
                <a:solidFill>
                  <a:srgbClr val="FFFFFF"/>
                </a:solidFill>
                <a:effectLst>
                  <a:outerShdw blurRad="38100" dist="38100" dir="2700000" algn="tl">
                    <a:srgbClr val="000000">
                      <a:alpha val="43137"/>
                    </a:srgbClr>
                  </a:outerShdw>
                </a:effectLst>
                <a:latin typeface="Arial"/>
                <a:cs typeface="Arial"/>
              </a:rPr>
              <a:t>, </a:t>
            </a:r>
            <a:r>
              <a:rPr lang="es-UY" sz="4100" b="1" kern="0" dirty="0" err="1">
                <a:solidFill>
                  <a:srgbClr val="FFFFFF"/>
                </a:solidFill>
                <a:effectLst>
                  <a:outerShdw blurRad="38100" dist="38100" dir="2700000" algn="tl">
                    <a:srgbClr val="000000">
                      <a:alpha val="43137"/>
                    </a:srgbClr>
                  </a:outerShdw>
                </a:effectLst>
                <a:latin typeface="Arial"/>
                <a:cs typeface="Arial"/>
              </a:rPr>
              <a:t>land</a:t>
            </a:r>
            <a:r>
              <a:rPr lang="es-UY" sz="4100" b="1" kern="0" dirty="0">
                <a:solidFill>
                  <a:srgbClr val="FFFFFF"/>
                </a:solidFill>
                <a:effectLst>
                  <a:outerShdw blurRad="38100" dist="38100" dir="2700000" algn="tl">
                    <a:srgbClr val="000000">
                      <a:alpha val="43137"/>
                    </a:srgbClr>
                  </a:outerShdw>
                </a:effectLst>
                <a:latin typeface="Arial"/>
                <a:cs typeface="Arial"/>
              </a:rPr>
              <a:t> </a:t>
            </a:r>
            <a:r>
              <a:rPr lang="es-UY" sz="4100" b="1" kern="0" dirty="0" err="1">
                <a:solidFill>
                  <a:srgbClr val="FFFFFF"/>
                </a:solidFill>
                <a:effectLst>
                  <a:outerShdw blurRad="38100" dist="38100" dir="2700000" algn="tl">
                    <a:srgbClr val="000000">
                      <a:alpha val="43137"/>
                    </a:srgbClr>
                  </a:outerShdw>
                </a:effectLst>
                <a:latin typeface="Arial"/>
                <a:cs typeface="Arial"/>
              </a:rPr>
              <a:t>owners</a:t>
            </a:r>
            <a:r>
              <a:rPr lang="es-UY" sz="4100" b="1" kern="0" dirty="0">
                <a:solidFill>
                  <a:srgbClr val="FFFFFF"/>
                </a:solidFill>
                <a:effectLst>
                  <a:outerShdw blurRad="38100" dist="38100" dir="2700000" algn="tl">
                    <a:srgbClr val="000000">
                      <a:alpha val="43137"/>
                    </a:srgbClr>
                  </a:outerShdw>
                </a:effectLst>
                <a:latin typeface="Arial"/>
                <a:cs typeface="Arial"/>
              </a:rPr>
              <a:t>, and </a:t>
            </a:r>
            <a:r>
              <a:rPr lang="es-UY" sz="4100" b="1" kern="0" dirty="0" err="1">
                <a:solidFill>
                  <a:srgbClr val="FFFFFF"/>
                </a:solidFill>
                <a:effectLst>
                  <a:outerShdw blurRad="38100" dist="38100" dir="2700000" algn="tl">
                    <a:srgbClr val="000000">
                      <a:alpha val="43137"/>
                    </a:srgbClr>
                  </a:outerShdw>
                </a:effectLst>
                <a:latin typeface="Arial"/>
                <a:cs typeface="Arial"/>
              </a:rPr>
              <a:t>business</a:t>
            </a:r>
            <a:r>
              <a:rPr lang="es-UY" sz="4100" b="1" kern="0" dirty="0">
                <a:solidFill>
                  <a:srgbClr val="FFFFFF"/>
                </a:solidFill>
                <a:effectLst>
                  <a:outerShdw blurRad="38100" dist="38100" dir="2700000" algn="tl">
                    <a:srgbClr val="000000">
                      <a:alpha val="43137"/>
                    </a:srgbClr>
                  </a:outerShdw>
                </a:effectLst>
                <a:latin typeface="Arial"/>
                <a:cs typeface="Arial"/>
              </a:rPr>
              <a:t> </a:t>
            </a:r>
            <a:r>
              <a:rPr lang="es-UY" sz="4100" b="1" kern="0" dirty="0" err="1">
                <a:solidFill>
                  <a:srgbClr val="FFFFFF"/>
                </a:solidFill>
                <a:effectLst>
                  <a:outerShdw blurRad="38100" dist="38100" dir="2700000" algn="tl">
                    <a:srgbClr val="000000">
                      <a:alpha val="43137"/>
                    </a:srgbClr>
                  </a:outerShdw>
                </a:effectLst>
                <a:latin typeface="Arial"/>
                <a:cs typeface="Arial"/>
              </a:rPr>
              <a:t>owners</a:t>
            </a:r>
            <a:r>
              <a:rPr lang="es-UY" sz="4100" b="1" kern="0" dirty="0">
                <a:solidFill>
                  <a:srgbClr val="FFFFFF"/>
                </a:solidFill>
                <a:effectLst>
                  <a:outerShdw blurRad="38100" dist="38100" dir="2700000" algn="tl">
                    <a:srgbClr val="000000">
                      <a:alpha val="43137"/>
                    </a:srgbClr>
                  </a:outerShdw>
                </a:effectLst>
                <a:latin typeface="Arial"/>
                <a:cs typeface="Arial"/>
              </a:rPr>
              <a:t> </a:t>
            </a:r>
            <a:r>
              <a:rPr lang="es-UY" sz="4100" b="1" kern="0" dirty="0" err="1">
                <a:solidFill>
                  <a:srgbClr val="FFFFFF"/>
                </a:solidFill>
                <a:effectLst>
                  <a:outerShdw blurRad="38100" dist="38100" dir="2700000" algn="tl">
                    <a:srgbClr val="000000">
                      <a:alpha val="43137"/>
                    </a:srgbClr>
                  </a:outerShdw>
                </a:effectLst>
                <a:latin typeface="Arial"/>
                <a:cs typeface="Arial"/>
              </a:rPr>
              <a:t>because</a:t>
            </a:r>
            <a:r>
              <a:rPr lang="es-UY" sz="4100" b="1" kern="0" dirty="0">
                <a:solidFill>
                  <a:srgbClr val="FFFFFF"/>
                </a:solidFill>
                <a:effectLst>
                  <a:outerShdw blurRad="38100" dist="38100" dir="2700000" algn="tl">
                    <a:srgbClr val="000000">
                      <a:alpha val="43137"/>
                    </a:srgbClr>
                  </a:outerShdw>
                </a:effectLst>
                <a:latin typeface="Arial"/>
                <a:cs typeface="Arial"/>
              </a:rPr>
              <a:t> Castro </a:t>
            </a:r>
            <a:r>
              <a:rPr lang="es-UY" sz="4100" b="1" kern="0" dirty="0" err="1">
                <a:solidFill>
                  <a:srgbClr val="FFFFFF"/>
                </a:solidFill>
                <a:effectLst>
                  <a:outerShdw blurRad="38100" dist="38100" dir="2700000" algn="tl">
                    <a:srgbClr val="000000">
                      <a:alpha val="43137"/>
                    </a:srgbClr>
                  </a:outerShdw>
                </a:effectLst>
                <a:latin typeface="Arial"/>
                <a:cs typeface="Arial"/>
              </a:rPr>
              <a:t>took</a:t>
            </a:r>
            <a:r>
              <a:rPr lang="es-UY" sz="4100" b="1" kern="0" dirty="0">
                <a:solidFill>
                  <a:srgbClr val="FFFFFF"/>
                </a:solidFill>
                <a:effectLst>
                  <a:outerShdw blurRad="38100" dist="38100" dir="2700000" algn="tl">
                    <a:srgbClr val="000000">
                      <a:alpha val="43137"/>
                    </a:srgbClr>
                  </a:outerShdw>
                </a:effectLst>
                <a:latin typeface="Arial"/>
                <a:cs typeface="Arial"/>
              </a:rPr>
              <a:t> </a:t>
            </a:r>
            <a:r>
              <a:rPr lang="es-UY" sz="4100" b="1" kern="0" dirty="0" err="1">
                <a:solidFill>
                  <a:srgbClr val="FFFFFF"/>
                </a:solidFill>
                <a:effectLst>
                  <a:outerShdw blurRad="38100" dist="38100" dir="2700000" algn="tl">
                    <a:srgbClr val="000000">
                      <a:alpha val="43137"/>
                    </a:srgbClr>
                  </a:outerShdw>
                </a:effectLst>
                <a:latin typeface="Arial"/>
                <a:cs typeface="Arial"/>
              </a:rPr>
              <a:t>their</a:t>
            </a:r>
            <a:r>
              <a:rPr lang="es-UY" sz="4100" b="1" kern="0" dirty="0">
                <a:solidFill>
                  <a:srgbClr val="FFFFFF"/>
                </a:solidFill>
                <a:effectLst>
                  <a:outerShdw blurRad="38100" dist="38100" dir="2700000" algn="tl">
                    <a:srgbClr val="000000">
                      <a:alpha val="43137"/>
                    </a:srgbClr>
                  </a:outerShdw>
                </a:effectLst>
                <a:latin typeface="Arial"/>
                <a:cs typeface="Arial"/>
              </a:rPr>
              <a:t> </a:t>
            </a:r>
            <a:r>
              <a:rPr lang="es-UY" sz="4100" b="1" kern="0" dirty="0" err="1">
                <a:solidFill>
                  <a:srgbClr val="FFFFFF"/>
                </a:solidFill>
                <a:effectLst>
                  <a:outerShdw blurRad="38100" dist="38100" dir="2700000" algn="tl">
                    <a:srgbClr val="000000">
                      <a:alpha val="43137"/>
                    </a:srgbClr>
                  </a:outerShdw>
                </a:effectLst>
                <a:latin typeface="Arial"/>
                <a:cs typeface="Arial"/>
              </a:rPr>
              <a:t>property</a:t>
            </a:r>
            <a:r>
              <a:rPr lang="es-UY" sz="4100" b="1" kern="0" dirty="0">
                <a:solidFill>
                  <a:srgbClr val="FFFFFF"/>
                </a:solidFill>
                <a:effectLst>
                  <a:outerShdw blurRad="38100" dist="38100" dir="2700000" algn="tl">
                    <a:srgbClr val="000000">
                      <a:alpha val="43137"/>
                    </a:srgbClr>
                  </a:outerShdw>
                </a:effectLst>
                <a:latin typeface="Arial"/>
                <a:cs typeface="Arial"/>
              </a:rPr>
              <a:t> </a:t>
            </a:r>
            <a:r>
              <a:rPr lang="es-UY" sz="4100" b="1" kern="0" dirty="0" err="1">
                <a:solidFill>
                  <a:srgbClr val="FFFFFF"/>
                </a:solidFill>
                <a:effectLst>
                  <a:outerShdw blurRad="38100" dist="38100" dir="2700000" algn="tl">
                    <a:srgbClr val="000000">
                      <a:alpha val="43137"/>
                    </a:srgbClr>
                  </a:outerShdw>
                </a:effectLst>
                <a:latin typeface="Arial"/>
                <a:cs typeface="Arial"/>
              </a:rPr>
              <a:t>for</a:t>
            </a:r>
            <a:r>
              <a:rPr lang="es-UY" sz="4100" b="1" kern="0" dirty="0">
                <a:solidFill>
                  <a:srgbClr val="FFFFFF"/>
                </a:solidFill>
                <a:effectLst>
                  <a:outerShdw blurRad="38100" dist="38100" dir="2700000" algn="tl">
                    <a:srgbClr val="000000">
                      <a:alpha val="43137"/>
                    </a:srgbClr>
                  </a:outerShdw>
                </a:effectLst>
                <a:latin typeface="Arial"/>
                <a:cs typeface="Arial"/>
              </a:rPr>
              <a:t> </a:t>
            </a:r>
            <a:r>
              <a:rPr lang="es-UY" sz="4100" b="1" kern="0" dirty="0" err="1">
                <a:solidFill>
                  <a:srgbClr val="FFFFFF"/>
                </a:solidFill>
                <a:effectLst>
                  <a:outerShdw blurRad="38100" dist="38100" dir="2700000" algn="tl">
                    <a:srgbClr val="000000">
                      <a:alpha val="43137"/>
                    </a:srgbClr>
                  </a:outerShdw>
                </a:effectLst>
                <a:latin typeface="Arial"/>
                <a:cs typeface="Arial"/>
              </a:rPr>
              <a:t>the</a:t>
            </a:r>
            <a:r>
              <a:rPr lang="es-UY" sz="4100" b="1" kern="0" dirty="0">
                <a:solidFill>
                  <a:srgbClr val="FFFFFF"/>
                </a:solidFill>
                <a:effectLst>
                  <a:outerShdw blurRad="38100" dist="38100" dir="2700000" algn="tl">
                    <a:srgbClr val="000000">
                      <a:alpha val="43137"/>
                    </a:srgbClr>
                  </a:outerShdw>
                </a:effectLst>
                <a:latin typeface="Arial"/>
                <a:cs typeface="Arial"/>
              </a:rPr>
              <a:t> </a:t>
            </a:r>
            <a:r>
              <a:rPr lang="es-UY" sz="4100" b="1" kern="0" dirty="0" err="1">
                <a:solidFill>
                  <a:srgbClr val="FFFFFF"/>
                </a:solidFill>
                <a:effectLst>
                  <a:outerShdw blurRad="38100" dist="38100" dir="2700000" algn="tl">
                    <a:srgbClr val="000000">
                      <a:alpha val="43137"/>
                    </a:srgbClr>
                  </a:outerShdw>
                </a:effectLst>
                <a:latin typeface="Arial"/>
                <a:cs typeface="Arial"/>
              </a:rPr>
              <a:t>state</a:t>
            </a:r>
            <a:endParaRPr lang="en-US" sz="4100" dirty="0">
              <a:solidFill>
                <a:srgbClr val="000000"/>
              </a:solidFill>
            </a:endParaRPr>
          </a:p>
        </p:txBody>
      </p:sp>
    </p:spTree>
    <p:extLst>
      <p:ext uri="{BB962C8B-B14F-4D97-AF65-F5344CB8AC3E}">
        <p14:creationId xmlns:p14="http://schemas.microsoft.com/office/powerpoint/2010/main" val="846170132"/>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2158"/>
                                        </p:tgtEl>
                                        <p:attrNameLst>
                                          <p:attrName>style.visibility</p:attrName>
                                        </p:attrNameLst>
                                      </p:cBhvr>
                                      <p:to>
                                        <p:strVal val="visible"/>
                                      </p:to>
                                    </p:set>
                                    <p:animEffect transition="in" filter="fade">
                                      <p:cBhvr>
                                        <p:cTn id="7" dur="1000"/>
                                        <p:tgtEl>
                                          <p:spTgt spid="2158"/>
                                        </p:tgtEl>
                                      </p:cBhvr>
                                    </p:animEffect>
                                    <p:anim calcmode="lin" valueType="num">
                                      <p:cBhvr>
                                        <p:cTn id="8" dur="1000" fill="hold"/>
                                        <p:tgtEl>
                                          <p:spTgt spid="2158"/>
                                        </p:tgtEl>
                                        <p:attrNameLst>
                                          <p:attrName>ppt_x</p:attrName>
                                        </p:attrNameLst>
                                      </p:cBhvr>
                                      <p:tavLst>
                                        <p:tav tm="0">
                                          <p:val>
                                            <p:strVal val="#ppt_x"/>
                                          </p:val>
                                        </p:tav>
                                        <p:tav tm="100000">
                                          <p:val>
                                            <p:strVal val="#ppt_x"/>
                                          </p:val>
                                        </p:tav>
                                      </p:tavLst>
                                    </p:anim>
                                    <p:anim calcmode="lin" valueType="num">
                                      <p:cBhvr>
                                        <p:cTn id="9" dur="1000" fill="hold"/>
                                        <p:tgtEl>
                                          <p:spTgt spid="215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8" grpId="0"/>
      <p:bldP spid="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57867-5C40-4A99-AD37-BEF6D05AED36}"/>
              </a:ext>
            </a:extLst>
          </p:cNvPr>
          <p:cNvSpPr>
            <a:spLocks noGrp="1"/>
          </p:cNvSpPr>
          <p:nvPr>
            <p:ph type="title"/>
          </p:nvPr>
        </p:nvSpPr>
        <p:spPr/>
        <p:txBody>
          <a:bodyPr/>
          <a:lstStyle/>
          <a:p>
            <a:r>
              <a:rPr lang="en-US" dirty="0">
                <a:solidFill>
                  <a:schemeClr val="bg1"/>
                </a:solidFill>
              </a:rPr>
              <a:t>WARM UP 3/10/2020</a:t>
            </a:r>
          </a:p>
        </p:txBody>
      </p:sp>
      <p:sp>
        <p:nvSpPr>
          <p:cNvPr id="3" name="Content Placeholder 2">
            <a:extLst>
              <a:ext uri="{FF2B5EF4-FFF2-40B4-BE49-F238E27FC236}">
                <a16:creationId xmlns:a16="http://schemas.microsoft.com/office/drawing/2014/main" id="{135B8FED-58AA-484D-A175-B91DAF979CA1}"/>
              </a:ext>
            </a:extLst>
          </p:cNvPr>
          <p:cNvSpPr>
            <a:spLocks noGrp="1"/>
          </p:cNvSpPr>
          <p:nvPr>
            <p:ph idx="1"/>
          </p:nvPr>
        </p:nvSpPr>
        <p:spPr/>
        <p:txBody>
          <a:bodyPr/>
          <a:lstStyle/>
          <a:p>
            <a:pPr marL="0" indent="0">
              <a:buNone/>
            </a:pPr>
            <a:r>
              <a:rPr lang="en-US" dirty="0"/>
              <a:t>Latin American is ethnically diverse because of a blending of what ethnic groups?</a:t>
            </a:r>
          </a:p>
          <a:p>
            <a:pPr marL="0" indent="0">
              <a:buNone/>
            </a:pPr>
            <a:endParaRPr lang="en-US" dirty="0"/>
          </a:p>
          <a:p>
            <a:pPr marL="0" indent="0">
              <a:buNone/>
            </a:pPr>
            <a:r>
              <a:rPr lang="en-US" dirty="0"/>
              <a:t>Which term best describes the type of government in Cuba since 1959? </a:t>
            </a:r>
          </a:p>
          <a:p>
            <a:pPr marL="514350" indent="-514350">
              <a:buAutoNum type="alphaUcPeriod"/>
            </a:pPr>
            <a:r>
              <a:rPr lang="en-US" sz="2800" dirty="0"/>
              <a:t>Constitutional Monarchy </a:t>
            </a:r>
          </a:p>
          <a:p>
            <a:pPr marL="514350" indent="-514350">
              <a:buAutoNum type="alphaUcPeriod"/>
            </a:pPr>
            <a:r>
              <a:rPr lang="en-US" sz="2800" dirty="0"/>
              <a:t>Patriotic Oligarchy </a:t>
            </a:r>
          </a:p>
          <a:p>
            <a:pPr marL="0" indent="0">
              <a:buNone/>
            </a:pPr>
            <a:r>
              <a:rPr lang="en-US" sz="2800" dirty="0"/>
              <a:t>C. Autocratic Dictatorship </a:t>
            </a:r>
          </a:p>
          <a:p>
            <a:pPr marL="0" indent="0">
              <a:buNone/>
            </a:pPr>
            <a:r>
              <a:rPr lang="en-US" sz="2800" dirty="0"/>
              <a:t>D. Parliamentary Democracy</a:t>
            </a:r>
          </a:p>
        </p:txBody>
      </p:sp>
    </p:spTree>
    <p:extLst>
      <p:ext uri="{BB962C8B-B14F-4D97-AF65-F5344CB8AC3E}">
        <p14:creationId xmlns:p14="http://schemas.microsoft.com/office/powerpoint/2010/main" val="3913021933"/>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84108"/>
            <a:ext cx="8229600" cy="1143000"/>
          </a:xfrm>
        </p:spPr>
        <p:txBody>
          <a:bodyPr/>
          <a:lstStyle/>
          <a:p>
            <a:r>
              <a:rPr lang="en-US" sz="3600" dirty="0"/>
              <a:t>Summarizer – Identify a few impacts of the Cuban Revolution</a:t>
            </a:r>
          </a:p>
        </p:txBody>
      </p:sp>
      <p:graphicFrame>
        <p:nvGraphicFramePr>
          <p:cNvPr id="3" name="Object 2"/>
          <p:cNvGraphicFramePr>
            <a:graphicFrameLocks noChangeAspect="1"/>
          </p:cNvGraphicFramePr>
          <p:nvPr>
            <p:extLst>
              <p:ext uri="{D42A27DB-BD31-4B8C-83A1-F6EECF244321}">
                <p14:modId xmlns:p14="http://schemas.microsoft.com/office/powerpoint/2010/main" val="1487003703"/>
              </p:ext>
            </p:extLst>
          </p:nvPr>
        </p:nvGraphicFramePr>
        <p:xfrm>
          <a:off x="1475656" y="1628800"/>
          <a:ext cx="6192688" cy="4785258"/>
        </p:xfrm>
        <a:graphic>
          <a:graphicData uri="http://schemas.openxmlformats.org/presentationml/2006/ole">
            <mc:AlternateContent xmlns:mc="http://schemas.openxmlformats.org/markup-compatibility/2006">
              <mc:Choice xmlns:v="urn:schemas-microsoft-com:vml" Requires="v">
                <p:oleObj spid="_x0000_s1033" name="Acrobat Document" r:id="rId3" imgW="5029155" imgH="3886200" progId="AcroExch.Document.11">
                  <p:embed/>
                </p:oleObj>
              </mc:Choice>
              <mc:Fallback>
                <p:oleObj name="Acrobat Document" r:id="rId3" imgW="5029155" imgH="3886200" progId="AcroExch.Document.11">
                  <p:embed/>
                  <p:pic>
                    <p:nvPicPr>
                      <p:cNvPr id="0" name=""/>
                      <p:cNvPicPr/>
                      <p:nvPr/>
                    </p:nvPicPr>
                    <p:blipFill>
                      <a:blip r:embed="rId4"/>
                      <a:stretch>
                        <a:fillRect/>
                      </a:stretch>
                    </p:blipFill>
                    <p:spPr>
                      <a:xfrm>
                        <a:off x="1475656" y="1628800"/>
                        <a:ext cx="6192688" cy="4785258"/>
                      </a:xfrm>
                      <a:prstGeom prst="rect">
                        <a:avLst/>
                      </a:prstGeom>
                      <a:ln>
                        <a:solidFill>
                          <a:schemeClr val="tx1"/>
                        </a:solidFill>
                      </a:ln>
                    </p:spPr>
                  </p:pic>
                </p:oleObj>
              </mc:Fallback>
            </mc:AlternateContent>
          </a:graphicData>
        </a:graphic>
      </p:graphicFrame>
    </p:spTree>
    <p:extLst>
      <p:ext uri="{BB962C8B-B14F-4D97-AF65-F5344CB8AC3E}">
        <p14:creationId xmlns:p14="http://schemas.microsoft.com/office/powerpoint/2010/main" val="3399871339"/>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158" name="Rectangle 110"/>
          <p:cNvSpPr>
            <a:spLocks noGrp="1" noChangeArrowheads="1"/>
          </p:cNvSpPr>
          <p:nvPr>
            <p:ph type="ctrTitle"/>
          </p:nvPr>
        </p:nvSpPr>
        <p:spPr>
          <a:xfrm>
            <a:off x="467544" y="1988840"/>
            <a:ext cx="8280920" cy="4176464"/>
          </a:xfrm>
          <a:noFill/>
          <a:ln/>
        </p:spPr>
        <p:txBody>
          <a:bodyPr/>
          <a:lstStyle/>
          <a:p>
            <a:r>
              <a:rPr lang="es-UY" sz="8000" b="1" dirty="0" err="1">
                <a:solidFill>
                  <a:schemeClr val="bg1"/>
                </a:solidFill>
                <a:effectLst>
                  <a:outerShdw blurRad="38100" dist="38100" dir="2700000" algn="tl">
                    <a:srgbClr val="000000">
                      <a:alpha val="43137"/>
                    </a:srgbClr>
                  </a:outerShdw>
                </a:effectLst>
              </a:rPr>
              <a:t>Let’s</a:t>
            </a:r>
            <a:r>
              <a:rPr lang="es-UY" sz="8000" b="1" dirty="0">
                <a:solidFill>
                  <a:schemeClr val="bg1"/>
                </a:solidFill>
                <a:effectLst>
                  <a:outerShdw blurRad="38100" dist="38100" dir="2700000" algn="tl">
                    <a:srgbClr val="000000">
                      <a:alpha val="43137"/>
                    </a:srgbClr>
                  </a:outerShdw>
                </a:effectLst>
              </a:rPr>
              <a:t> </a:t>
            </a:r>
            <a:r>
              <a:rPr lang="es-UY" sz="8000" b="1" dirty="0" err="1">
                <a:solidFill>
                  <a:schemeClr val="bg1"/>
                </a:solidFill>
                <a:effectLst>
                  <a:outerShdw blurRad="38100" dist="38100" dir="2700000" algn="tl">
                    <a:srgbClr val="000000">
                      <a:alpha val="43137"/>
                    </a:srgbClr>
                  </a:outerShdw>
                </a:effectLst>
              </a:rPr>
              <a:t>review</a:t>
            </a:r>
            <a:r>
              <a:rPr lang="es-UY" sz="8000" b="1" dirty="0">
                <a:solidFill>
                  <a:schemeClr val="bg1"/>
                </a:solidFill>
                <a:effectLst>
                  <a:outerShdw blurRad="38100" dist="38100" dir="2700000" algn="tl">
                    <a:srgbClr val="000000">
                      <a:alpha val="43137"/>
                    </a:srgbClr>
                  </a:outerShdw>
                </a:effectLst>
              </a:rPr>
              <a:t> </a:t>
            </a:r>
            <a:r>
              <a:rPr lang="es-UY" sz="8000" b="1" dirty="0" err="1">
                <a:solidFill>
                  <a:schemeClr val="bg1"/>
                </a:solidFill>
                <a:effectLst>
                  <a:outerShdw blurRad="38100" dist="38100" dir="2700000" algn="tl">
                    <a:srgbClr val="000000">
                      <a:alpha val="43137"/>
                    </a:srgbClr>
                  </a:outerShdw>
                </a:effectLst>
              </a:rPr>
              <a:t>what</a:t>
            </a:r>
            <a:r>
              <a:rPr lang="es-UY" sz="8000" b="1" dirty="0">
                <a:solidFill>
                  <a:schemeClr val="bg1"/>
                </a:solidFill>
                <a:effectLst>
                  <a:outerShdw blurRad="38100" dist="38100" dir="2700000" algn="tl">
                    <a:srgbClr val="000000">
                      <a:alpha val="43137"/>
                    </a:srgbClr>
                  </a:outerShdw>
                </a:effectLst>
              </a:rPr>
              <a:t> </a:t>
            </a:r>
            <a:r>
              <a:rPr lang="es-UY" sz="8000" b="1" dirty="0" err="1">
                <a:solidFill>
                  <a:schemeClr val="bg1"/>
                </a:solidFill>
                <a:effectLst>
                  <a:outerShdw blurRad="38100" dist="38100" dir="2700000" algn="tl">
                    <a:srgbClr val="000000">
                      <a:alpha val="43137"/>
                    </a:srgbClr>
                  </a:outerShdw>
                </a:effectLst>
              </a:rPr>
              <a:t>we</a:t>
            </a:r>
            <a:r>
              <a:rPr lang="es-UY" sz="8000" b="1" dirty="0">
                <a:solidFill>
                  <a:schemeClr val="bg1"/>
                </a:solidFill>
                <a:effectLst>
                  <a:outerShdw blurRad="38100" dist="38100" dir="2700000" algn="tl">
                    <a:srgbClr val="000000">
                      <a:alpha val="43137"/>
                    </a:srgbClr>
                  </a:outerShdw>
                </a:effectLst>
              </a:rPr>
              <a:t> </a:t>
            </a:r>
            <a:r>
              <a:rPr lang="es-UY" sz="8000" b="1" dirty="0" err="1">
                <a:solidFill>
                  <a:schemeClr val="bg1"/>
                </a:solidFill>
                <a:effectLst>
                  <a:outerShdw blurRad="38100" dist="38100" dir="2700000" algn="tl">
                    <a:srgbClr val="000000">
                      <a:alpha val="43137"/>
                    </a:srgbClr>
                  </a:outerShdw>
                </a:effectLst>
              </a:rPr>
              <a:t>have</a:t>
            </a:r>
            <a:r>
              <a:rPr lang="es-UY" sz="8000" b="1" dirty="0">
                <a:solidFill>
                  <a:schemeClr val="bg1"/>
                </a:solidFill>
                <a:effectLst>
                  <a:outerShdw blurRad="38100" dist="38100" dir="2700000" algn="tl">
                    <a:srgbClr val="000000">
                      <a:alpha val="43137"/>
                    </a:srgbClr>
                  </a:outerShdw>
                </a:effectLst>
              </a:rPr>
              <a:t> </a:t>
            </a:r>
            <a:r>
              <a:rPr lang="es-UY" sz="8000" b="1" dirty="0" err="1">
                <a:solidFill>
                  <a:schemeClr val="bg1"/>
                </a:solidFill>
                <a:effectLst>
                  <a:outerShdw blurRad="38100" dist="38100" dir="2700000" algn="tl">
                    <a:srgbClr val="000000">
                      <a:alpha val="43137"/>
                    </a:srgbClr>
                  </a:outerShdw>
                </a:effectLst>
              </a:rPr>
              <a:t>learned</a:t>
            </a:r>
            <a:r>
              <a:rPr lang="es-UY" sz="8000" b="1" dirty="0">
                <a:solidFill>
                  <a:schemeClr val="bg1"/>
                </a:solidFill>
                <a:effectLst>
                  <a:outerShdw blurRad="38100" dist="38100" dir="2700000" algn="tl">
                    <a:srgbClr val="000000">
                      <a:alpha val="43137"/>
                    </a:srgbClr>
                  </a:outerShdw>
                </a:effectLst>
              </a:rPr>
              <a:t> so </a:t>
            </a:r>
            <a:r>
              <a:rPr lang="es-UY" sz="8000" b="1" dirty="0" err="1">
                <a:solidFill>
                  <a:schemeClr val="bg1"/>
                </a:solidFill>
                <a:effectLst>
                  <a:outerShdw blurRad="38100" dist="38100" dir="2700000" algn="tl">
                    <a:srgbClr val="000000">
                      <a:alpha val="43137"/>
                    </a:srgbClr>
                  </a:outerShdw>
                </a:effectLst>
              </a:rPr>
              <a:t>far</a:t>
            </a:r>
            <a:r>
              <a:rPr lang="es-UY" sz="8000" b="1" dirty="0">
                <a:solidFill>
                  <a:schemeClr val="bg1"/>
                </a:solidFill>
                <a:effectLst>
                  <a:outerShdw blurRad="38100" dist="38100" dir="2700000" algn="tl">
                    <a:srgbClr val="000000">
                      <a:alpha val="43137"/>
                    </a:srgbClr>
                  </a:outerShdw>
                </a:effectLst>
              </a:rPr>
              <a:t>…</a:t>
            </a:r>
            <a:endParaRPr lang="es-ES" sz="8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72939224"/>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a:xfrm>
            <a:off x="755576" y="260648"/>
            <a:ext cx="7704856" cy="1872208"/>
          </a:xfrm>
        </p:spPr>
        <p:txBody>
          <a:bodyPr/>
          <a:lstStyle/>
          <a:p>
            <a:r>
              <a:rPr lang="en-US" b="1" dirty="0">
                <a:solidFill>
                  <a:schemeClr val="tx1"/>
                </a:solidFill>
              </a:rPr>
              <a:t>By the 15</a:t>
            </a:r>
            <a:r>
              <a:rPr lang="en-US" b="1" baseline="30000" dirty="0">
                <a:solidFill>
                  <a:schemeClr val="tx1"/>
                </a:solidFill>
              </a:rPr>
              <a:t>th</a:t>
            </a:r>
            <a:r>
              <a:rPr lang="en-US" b="1" dirty="0">
                <a:solidFill>
                  <a:schemeClr val="tx1"/>
                </a:solidFill>
              </a:rPr>
              <a:t> century, European exploration and colonization was underway.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24462" y="2492896"/>
            <a:ext cx="7332712" cy="392219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2136765"/>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153602"/>
                                        </p:tgtEl>
                                        <p:attrNameLst>
                                          <p:attrName>style.visibility</p:attrName>
                                        </p:attrNameLst>
                                      </p:cBhvr>
                                      <p:to>
                                        <p:strVal val="visible"/>
                                      </p:to>
                                    </p:set>
                                    <p:animEffect transition="in" filter="fade">
                                      <p:cBhvr>
                                        <p:cTn id="7" dur="1000"/>
                                        <p:tgtEl>
                                          <p:spTgt spid="153602"/>
                                        </p:tgtEl>
                                      </p:cBhvr>
                                    </p:animEffect>
                                    <p:anim calcmode="lin" valueType="num">
                                      <p:cBhvr>
                                        <p:cTn id="8" dur="1000" fill="hold"/>
                                        <p:tgtEl>
                                          <p:spTgt spid="153602"/>
                                        </p:tgtEl>
                                        <p:attrNameLst>
                                          <p:attrName>ppt_x</p:attrName>
                                        </p:attrNameLst>
                                      </p:cBhvr>
                                      <p:tavLst>
                                        <p:tav tm="0">
                                          <p:val>
                                            <p:strVal val="#ppt_x"/>
                                          </p:val>
                                        </p:tav>
                                        <p:tav tm="100000">
                                          <p:val>
                                            <p:strVal val="#ppt_x"/>
                                          </p:val>
                                        </p:tav>
                                      </p:tavLst>
                                    </p:anim>
                                    <p:anim calcmode="lin" valueType="num">
                                      <p:cBhvr>
                                        <p:cTn id="9" dur="1000" fill="hold"/>
                                        <p:tgtEl>
                                          <p:spTgt spid="153602"/>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50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1"/>
          <p:cNvGrpSpPr/>
          <p:nvPr/>
        </p:nvGrpSpPr>
        <p:grpSpPr>
          <a:xfrm>
            <a:off x="366814" y="404664"/>
            <a:ext cx="8453658" cy="6186594"/>
            <a:chOff x="366814" y="404664"/>
            <a:chExt cx="8453658" cy="6186594"/>
          </a:xfrm>
        </p:grpSpPr>
        <p:pic>
          <p:nvPicPr>
            <p:cNvPr id="5"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6814" y="404664"/>
              <a:ext cx="5094058" cy="2716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47864" y="3663384"/>
              <a:ext cx="5472608" cy="2927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3602" name="Rectangle 2"/>
          <p:cNvSpPr>
            <a:spLocks noGrp="1" noChangeArrowheads="1"/>
          </p:cNvSpPr>
          <p:nvPr>
            <p:ph type="title"/>
          </p:nvPr>
        </p:nvSpPr>
        <p:spPr>
          <a:xfrm>
            <a:off x="5159109" y="404664"/>
            <a:ext cx="3744416" cy="2952328"/>
          </a:xfrm>
        </p:spPr>
        <p:txBody>
          <a:bodyPr/>
          <a:lstStyle/>
          <a:p>
            <a:r>
              <a:rPr lang="en-US" sz="4000" b="1" dirty="0">
                <a:solidFill>
                  <a:schemeClr val="tx1"/>
                </a:solidFill>
              </a:rPr>
              <a:t>Spain and Portugal </a:t>
            </a:r>
            <a:br>
              <a:rPr lang="en-US" sz="4000" b="1" dirty="0">
                <a:solidFill>
                  <a:schemeClr val="tx1"/>
                </a:solidFill>
              </a:rPr>
            </a:br>
            <a:r>
              <a:rPr lang="en-US" sz="4000" b="1" dirty="0">
                <a:solidFill>
                  <a:schemeClr val="tx1"/>
                </a:solidFill>
              </a:rPr>
              <a:t>set up </a:t>
            </a:r>
            <a:br>
              <a:rPr lang="en-US" sz="4000" b="1" dirty="0">
                <a:solidFill>
                  <a:schemeClr val="tx1"/>
                </a:solidFill>
              </a:rPr>
            </a:br>
            <a:r>
              <a:rPr lang="en-US" sz="4000" b="1" dirty="0">
                <a:solidFill>
                  <a:schemeClr val="tx1"/>
                </a:solidFill>
              </a:rPr>
              <a:t>empires in Latin America.</a:t>
            </a:r>
          </a:p>
        </p:txBody>
      </p:sp>
    </p:spTree>
    <p:extLst>
      <p:ext uri="{BB962C8B-B14F-4D97-AF65-F5344CB8AC3E}">
        <p14:creationId xmlns:p14="http://schemas.microsoft.com/office/powerpoint/2010/main" val="156387156"/>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53602"/>
                                        </p:tgtEl>
                                        <p:attrNameLst>
                                          <p:attrName>style.visibility</p:attrName>
                                        </p:attrNameLst>
                                      </p:cBhvr>
                                      <p:to>
                                        <p:strVal val="visible"/>
                                      </p:to>
                                    </p:set>
                                    <p:animEffect transition="in" filter="fade">
                                      <p:cBhvr>
                                        <p:cTn id="7" dur="1000"/>
                                        <p:tgtEl>
                                          <p:spTgt spid="153602"/>
                                        </p:tgtEl>
                                      </p:cBhvr>
                                    </p:animEffect>
                                  </p:childTnLst>
                                </p:cTn>
                              </p:par>
                              <p:par>
                                <p:cTn id="8" presetID="10" presetClass="entr" presetSubtype="0" fill="hold" nodeType="withEffect">
                                  <p:stCondLst>
                                    <p:cond delay="50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a:xfrm>
            <a:off x="107504" y="-72630"/>
            <a:ext cx="8928992" cy="2376264"/>
          </a:xfrm>
        </p:spPr>
        <p:txBody>
          <a:bodyPr/>
          <a:lstStyle/>
          <a:p>
            <a:r>
              <a:rPr lang="en-US" sz="3600" b="1" dirty="0">
                <a:solidFill>
                  <a:schemeClr val="tx1"/>
                </a:solidFill>
              </a:rPr>
              <a:t>By the mid 19</a:t>
            </a:r>
            <a:r>
              <a:rPr lang="en-US" sz="3600" b="1" baseline="30000" dirty="0">
                <a:solidFill>
                  <a:schemeClr val="tx1"/>
                </a:solidFill>
              </a:rPr>
              <a:t>th</a:t>
            </a:r>
            <a:r>
              <a:rPr lang="en-US" sz="3600" b="1" dirty="0">
                <a:solidFill>
                  <a:schemeClr val="tx1"/>
                </a:solidFill>
              </a:rPr>
              <a:t> century, most Latin American countries had achieved independence from Spain and Portugal</a:t>
            </a:r>
            <a:r>
              <a:rPr lang="en-US" sz="4000" b="1" dirty="0">
                <a:solidFill>
                  <a:schemeClr val="tx1"/>
                </a:solidFill>
              </a:rPr>
              <a:t>.</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492896"/>
            <a:ext cx="803910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Group 5"/>
          <p:cNvGrpSpPr/>
          <p:nvPr/>
        </p:nvGrpSpPr>
        <p:grpSpPr>
          <a:xfrm>
            <a:off x="2232908" y="3520724"/>
            <a:ext cx="1619012" cy="757064"/>
            <a:chOff x="2232908" y="3520724"/>
            <a:chExt cx="1619012" cy="757064"/>
          </a:xfrm>
        </p:grpSpPr>
        <p:cxnSp>
          <p:nvCxnSpPr>
            <p:cNvPr id="3" name="Straight Connector 2"/>
            <p:cNvCxnSpPr/>
            <p:nvPr/>
          </p:nvCxnSpPr>
          <p:spPr>
            <a:xfrm flipV="1">
              <a:off x="2232908" y="3843630"/>
              <a:ext cx="432048" cy="432048"/>
            </a:xfrm>
            <a:prstGeom prst="line">
              <a:avLst/>
            </a:prstGeom>
            <a:ln w="25400">
              <a:solidFill>
                <a:schemeClr val="tx1"/>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a:xfrm>
              <a:off x="2664956" y="3520724"/>
              <a:ext cx="1186964" cy="757064"/>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2616739" y="3468961"/>
            <a:ext cx="1302256" cy="830997"/>
          </a:xfrm>
          <a:prstGeom prst="rect">
            <a:avLst/>
          </a:prstGeom>
          <a:noFill/>
        </p:spPr>
        <p:txBody>
          <a:bodyPr wrap="square" rtlCol="0">
            <a:spAutoFit/>
          </a:bodyPr>
          <a:lstStyle/>
          <a:p>
            <a:pPr algn="ctr"/>
            <a:r>
              <a:rPr lang="en-US" sz="1600" dirty="0"/>
              <a:t>Haiti:</a:t>
            </a:r>
          </a:p>
          <a:p>
            <a:pPr algn="ctr"/>
            <a:r>
              <a:rPr lang="en-US" sz="1600" dirty="0"/>
              <a:t>Toussaint</a:t>
            </a:r>
            <a:br>
              <a:rPr lang="en-US" sz="1600" dirty="0"/>
            </a:br>
            <a:r>
              <a:rPr lang="en-US" sz="1600" dirty="0" err="1"/>
              <a:t>L’Ouverture</a:t>
            </a:r>
            <a:endParaRPr lang="en-US" sz="1600" dirty="0"/>
          </a:p>
        </p:txBody>
      </p:sp>
      <p:grpSp>
        <p:nvGrpSpPr>
          <p:cNvPr id="12" name="Group 11"/>
          <p:cNvGrpSpPr/>
          <p:nvPr/>
        </p:nvGrpSpPr>
        <p:grpSpPr>
          <a:xfrm>
            <a:off x="251520" y="3705326"/>
            <a:ext cx="1224136" cy="887507"/>
            <a:chOff x="251520" y="3705326"/>
            <a:chExt cx="1224136" cy="887507"/>
          </a:xfrm>
        </p:grpSpPr>
        <p:cxnSp>
          <p:nvCxnSpPr>
            <p:cNvPr id="9" name="Straight Connector 8"/>
            <p:cNvCxnSpPr/>
            <p:nvPr/>
          </p:nvCxnSpPr>
          <p:spPr>
            <a:xfrm flipH="1">
              <a:off x="1043608" y="4149080"/>
              <a:ext cx="432048" cy="0"/>
            </a:xfrm>
            <a:prstGeom prst="line">
              <a:avLst/>
            </a:prstGeom>
            <a:ln w="25400">
              <a:solidFill>
                <a:schemeClr val="tx1"/>
              </a:solidFill>
              <a:headEnd type="oval"/>
            </a:ln>
          </p:spPr>
          <p:style>
            <a:lnRef idx="1">
              <a:schemeClr val="accent1"/>
            </a:lnRef>
            <a:fillRef idx="0">
              <a:schemeClr val="accent1"/>
            </a:fillRef>
            <a:effectRef idx="0">
              <a:schemeClr val="accent1"/>
            </a:effectRef>
            <a:fontRef idx="minor">
              <a:schemeClr val="tx1"/>
            </a:fontRef>
          </p:style>
        </p:cxnSp>
        <p:sp>
          <p:nvSpPr>
            <p:cNvPr id="11" name="Rounded Rectangle 10"/>
            <p:cNvSpPr/>
            <p:nvPr/>
          </p:nvSpPr>
          <p:spPr>
            <a:xfrm>
              <a:off x="251520" y="3705326"/>
              <a:ext cx="1080120" cy="887507"/>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142984" y="3707454"/>
            <a:ext cx="1302256" cy="830997"/>
          </a:xfrm>
          <a:prstGeom prst="rect">
            <a:avLst/>
          </a:prstGeom>
          <a:noFill/>
        </p:spPr>
        <p:txBody>
          <a:bodyPr wrap="square" rtlCol="0">
            <a:spAutoFit/>
          </a:bodyPr>
          <a:lstStyle/>
          <a:p>
            <a:pPr algn="ctr"/>
            <a:r>
              <a:rPr lang="en-US" sz="1600" dirty="0"/>
              <a:t>Mexico:</a:t>
            </a:r>
          </a:p>
          <a:p>
            <a:pPr algn="ctr"/>
            <a:r>
              <a:rPr lang="en-US" sz="1600" dirty="0"/>
              <a:t>Miguel</a:t>
            </a:r>
          </a:p>
          <a:p>
            <a:pPr algn="ctr"/>
            <a:r>
              <a:rPr lang="en-US" sz="1600" dirty="0"/>
              <a:t>Hidalgo</a:t>
            </a:r>
          </a:p>
        </p:txBody>
      </p:sp>
      <p:grpSp>
        <p:nvGrpSpPr>
          <p:cNvPr id="20" name="Group 19"/>
          <p:cNvGrpSpPr/>
          <p:nvPr/>
        </p:nvGrpSpPr>
        <p:grpSpPr>
          <a:xfrm>
            <a:off x="591684" y="4807029"/>
            <a:ext cx="1520999" cy="953522"/>
            <a:chOff x="591684" y="4807029"/>
            <a:chExt cx="1520999" cy="953522"/>
          </a:xfrm>
        </p:grpSpPr>
        <p:cxnSp>
          <p:nvCxnSpPr>
            <p:cNvPr id="18" name="Straight Connector 17"/>
            <p:cNvCxnSpPr>
              <a:endCxn id="19" idx="3"/>
            </p:cNvCxnSpPr>
            <p:nvPr/>
          </p:nvCxnSpPr>
          <p:spPr>
            <a:xfrm flipH="1">
              <a:off x="1743812" y="4995758"/>
              <a:ext cx="368871" cy="288032"/>
            </a:xfrm>
            <a:prstGeom prst="line">
              <a:avLst/>
            </a:prstGeom>
            <a:ln w="25400">
              <a:solidFill>
                <a:schemeClr val="tx1"/>
              </a:solidFill>
              <a:headEnd type="oval"/>
            </a:ln>
          </p:spPr>
          <p:style>
            <a:lnRef idx="1">
              <a:schemeClr val="accent1"/>
            </a:lnRef>
            <a:fillRef idx="0">
              <a:schemeClr val="accent1"/>
            </a:fillRef>
            <a:effectRef idx="0">
              <a:schemeClr val="accent1"/>
            </a:effectRef>
            <a:fontRef idx="minor">
              <a:schemeClr val="tx1"/>
            </a:fontRef>
          </p:style>
        </p:cxnSp>
        <p:sp>
          <p:nvSpPr>
            <p:cNvPr id="19" name="Rounded Rectangle 18"/>
            <p:cNvSpPr/>
            <p:nvPr/>
          </p:nvSpPr>
          <p:spPr>
            <a:xfrm>
              <a:off x="591684" y="4807029"/>
              <a:ext cx="1152128" cy="953522"/>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p:cNvSpPr txBox="1"/>
          <p:nvPr/>
        </p:nvSpPr>
        <p:spPr>
          <a:xfrm>
            <a:off x="512920" y="4772492"/>
            <a:ext cx="1302256" cy="954107"/>
          </a:xfrm>
          <a:prstGeom prst="rect">
            <a:avLst/>
          </a:prstGeom>
          <a:noFill/>
        </p:spPr>
        <p:txBody>
          <a:bodyPr wrap="square" rtlCol="0">
            <a:spAutoFit/>
          </a:bodyPr>
          <a:lstStyle/>
          <a:p>
            <a:pPr algn="ctr"/>
            <a:r>
              <a:rPr lang="en-US" sz="1400" dirty="0"/>
              <a:t>Venezuela, Colombia, Peru, </a:t>
            </a:r>
            <a:r>
              <a:rPr lang="en-US" sz="1400" dirty="0" err="1"/>
              <a:t>etc</a:t>
            </a:r>
            <a:r>
              <a:rPr lang="en-US" sz="1400" dirty="0"/>
              <a:t>:</a:t>
            </a:r>
          </a:p>
          <a:p>
            <a:pPr algn="ctr"/>
            <a:r>
              <a:rPr lang="en-US" sz="1400" dirty="0" err="1"/>
              <a:t>Simón</a:t>
            </a:r>
            <a:r>
              <a:rPr lang="en-US" sz="1400" dirty="0"/>
              <a:t> Bolívar</a:t>
            </a:r>
          </a:p>
        </p:txBody>
      </p:sp>
      <p:grpSp>
        <p:nvGrpSpPr>
          <p:cNvPr id="26" name="Group 25"/>
          <p:cNvGrpSpPr/>
          <p:nvPr/>
        </p:nvGrpSpPr>
        <p:grpSpPr>
          <a:xfrm>
            <a:off x="2843808" y="5023053"/>
            <a:ext cx="1491762" cy="737498"/>
            <a:chOff x="2843808" y="5023053"/>
            <a:chExt cx="1491762" cy="737498"/>
          </a:xfrm>
        </p:grpSpPr>
        <p:cxnSp>
          <p:nvCxnSpPr>
            <p:cNvPr id="23" name="Straight Connector 22"/>
            <p:cNvCxnSpPr/>
            <p:nvPr/>
          </p:nvCxnSpPr>
          <p:spPr>
            <a:xfrm>
              <a:off x="2843808" y="5139774"/>
              <a:ext cx="496067" cy="233442"/>
            </a:xfrm>
            <a:prstGeom prst="line">
              <a:avLst/>
            </a:prstGeom>
            <a:ln w="25400">
              <a:solidFill>
                <a:schemeClr val="tx1"/>
              </a:solidFill>
              <a:headEnd type="oval"/>
            </a:ln>
          </p:spPr>
          <p:style>
            <a:lnRef idx="1">
              <a:schemeClr val="accent1"/>
            </a:lnRef>
            <a:fillRef idx="0">
              <a:schemeClr val="accent1"/>
            </a:fillRef>
            <a:effectRef idx="0">
              <a:schemeClr val="accent1"/>
            </a:effectRef>
            <a:fontRef idx="minor">
              <a:schemeClr val="tx1"/>
            </a:fontRef>
          </p:style>
        </p:cxnSp>
        <p:sp>
          <p:nvSpPr>
            <p:cNvPr id="24" name="Rounded Rectangle 23"/>
            <p:cNvSpPr/>
            <p:nvPr/>
          </p:nvSpPr>
          <p:spPr>
            <a:xfrm>
              <a:off x="3319469" y="5023053"/>
              <a:ext cx="1016101" cy="73749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p:cNvSpPr txBox="1"/>
          <p:nvPr/>
        </p:nvSpPr>
        <p:spPr>
          <a:xfrm>
            <a:off x="3270464" y="4972863"/>
            <a:ext cx="1134778" cy="830997"/>
          </a:xfrm>
          <a:prstGeom prst="rect">
            <a:avLst/>
          </a:prstGeom>
          <a:noFill/>
        </p:spPr>
        <p:txBody>
          <a:bodyPr wrap="square" rtlCol="0">
            <a:spAutoFit/>
          </a:bodyPr>
          <a:lstStyle/>
          <a:p>
            <a:pPr algn="ctr"/>
            <a:r>
              <a:rPr lang="en-US" sz="1200" dirty="0"/>
              <a:t>Brazil also gained independence</a:t>
            </a:r>
            <a:br>
              <a:rPr lang="en-US" sz="1200" dirty="0"/>
            </a:br>
            <a:r>
              <a:rPr lang="en-US" sz="1200" dirty="0"/>
              <a:t>from Portugal</a:t>
            </a:r>
          </a:p>
        </p:txBody>
      </p:sp>
    </p:spTree>
    <p:extLst>
      <p:ext uri="{BB962C8B-B14F-4D97-AF65-F5344CB8AC3E}">
        <p14:creationId xmlns:p14="http://schemas.microsoft.com/office/powerpoint/2010/main" val="2502280728"/>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153602"/>
                                        </p:tgtEl>
                                        <p:attrNameLst>
                                          <p:attrName>style.visibility</p:attrName>
                                        </p:attrNameLst>
                                      </p:cBhvr>
                                      <p:to>
                                        <p:strVal val="visible"/>
                                      </p:to>
                                    </p:set>
                                    <p:animEffect transition="in" filter="fade">
                                      <p:cBhvr>
                                        <p:cTn id="7" dur="1000"/>
                                        <p:tgtEl>
                                          <p:spTgt spid="153602"/>
                                        </p:tgtEl>
                                      </p:cBhvr>
                                    </p:animEffect>
                                    <p:anim calcmode="lin" valueType="num">
                                      <p:cBhvr>
                                        <p:cTn id="8" dur="1000" fill="hold"/>
                                        <p:tgtEl>
                                          <p:spTgt spid="153602"/>
                                        </p:tgtEl>
                                        <p:attrNameLst>
                                          <p:attrName>ppt_x</p:attrName>
                                        </p:attrNameLst>
                                      </p:cBhvr>
                                      <p:tavLst>
                                        <p:tav tm="0">
                                          <p:val>
                                            <p:strVal val="#ppt_x"/>
                                          </p:val>
                                        </p:tav>
                                        <p:tav tm="100000">
                                          <p:val>
                                            <p:strVal val="#ppt_x"/>
                                          </p:val>
                                        </p:tav>
                                      </p:tavLst>
                                    </p:anim>
                                    <p:anim calcmode="lin" valueType="num">
                                      <p:cBhvr>
                                        <p:cTn id="9" dur="1000" fill="hold"/>
                                        <p:tgtEl>
                                          <p:spTgt spid="153602"/>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500"/>
                                  </p:stCondLst>
                                  <p:childTnLst>
                                    <p:set>
                                      <p:cBhvr>
                                        <p:cTn id="11" dur="1" fill="hold">
                                          <p:stCondLst>
                                            <p:cond delay="0"/>
                                          </p:stCondLst>
                                        </p:cTn>
                                        <p:tgtEl>
                                          <p:spTgt spid="1027"/>
                                        </p:tgtEl>
                                        <p:attrNameLst>
                                          <p:attrName>style.visibility</p:attrName>
                                        </p:attrNameLst>
                                      </p:cBhvr>
                                      <p:to>
                                        <p:strVal val="visible"/>
                                      </p:to>
                                    </p:set>
                                    <p:animEffect transition="in" filter="fade">
                                      <p:cBhvr>
                                        <p:cTn id="12" dur="1000"/>
                                        <p:tgtEl>
                                          <p:spTgt spid="1027"/>
                                        </p:tgtEl>
                                      </p:cBhvr>
                                    </p:animEffect>
                                    <p:anim calcmode="lin" valueType="num">
                                      <p:cBhvr>
                                        <p:cTn id="13" dur="1000" fill="hold"/>
                                        <p:tgtEl>
                                          <p:spTgt spid="1027"/>
                                        </p:tgtEl>
                                        <p:attrNameLst>
                                          <p:attrName>ppt_x</p:attrName>
                                        </p:attrNameLst>
                                      </p:cBhvr>
                                      <p:tavLst>
                                        <p:tav tm="0">
                                          <p:val>
                                            <p:strVal val="#ppt_x"/>
                                          </p:val>
                                        </p:tav>
                                        <p:tav tm="100000">
                                          <p:val>
                                            <p:strVal val="#ppt_x"/>
                                          </p:val>
                                        </p:tav>
                                      </p:tavLst>
                                    </p:anim>
                                    <p:anim calcmode="lin" valueType="num">
                                      <p:cBhvr>
                                        <p:cTn id="14"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10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childTnLst>
                                </p:cTn>
                              </p:par>
                            </p:childTnLst>
                          </p:cTn>
                        </p:par>
                        <p:par>
                          <p:cTn id="25" fill="hold">
                            <p:stCondLst>
                              <p:cond delay="1000"/>
                            </p:stCondLst>
                            <p:childTnLst>
                              <p:par>
                                <p:cTn id="26" presetID="22" presetClass="entr" presetSubtype="2" fill="hold" nodeType="afterEffect">
                                  <p:stCondLst>
                                    <p:cond delay="1000"/>
                                  </p:stCondLst>
                                  <p:childTnLst>
                                    <p:set>
                                      <p:cBhvr>
                                        <p:cTn id="27" dur="1" fill="hold">
                                          <p:stCondLst>
                                            <p:cond delay="0"/>
                                          </p:stCondLst>
                                        </p:cTn>
                                        <p:tgtEl>
                                          <p:spTgt spid="12"/>
                                        </p:tgtEl>
                                        <p:attrNameLst>
                                          <p:attrName>style.visibility</p:attrName>
                                        </p:attrNameLst>
                                      </p:cBhvr>
                                      <p:to>
                                        <p:strVal val="visible"/>
                                      </p:to>
                                    </p:set>
                                    <p:animEffect transition="in" filter="wipe(right)">
                                      <p:cBhvr>
                                        <p:cTn id="28" dur="10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childTnLst>
                                </p:cTn>
                              </p:par>
                            </p:childTnLst>
                          </p:cTn>
                        </p:par>
                        <p:par>
                          <p:cTn id="34" fill="hold">
                            <p:stCondLst>
                              <p:cond delay="1000"/>
                            </p:stCondLst>
                            <p:childTnLst>
                              <p:par>
                                <p:cTn id="35" presetID="22" presetClass="entr" presetSubtype="2" fill="hold" nodeType="afterEffect">
                                  <p:stCondLst>
                                    <p:cond delay="1000"/>
                                  </p:stCondLst>
                                  <p:childTnLst>
                                    <p:set>
                                      <p:cBhvr>
                                        <p:cTn id="36" dur="1" fill="hold">
                                          <p:stCondLst>
                                            <p:cond delay="0"/>
                                          </p:stCondLst>
                                        </p:cTn>
                                        <p:tgtEl>
                                          <p:spTgt spid="20"/>
                                        </p:tgtEl>
                                        <p:attrNameLst>
                                          <p:attrName>style.visibility</p:attrName>
                                        </p:attrNameLst>
                                      </p:cBhvr>
                                      <p:to>
                                        <p:strVal val="visible"/>
                                      </p:to>
                                    </p:set>
                                    <p:animEffect transition="in" filter="wipe(right)">
                                      <p:cBhvr>
                                        <p:cTn id="37" dur="10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childTnLst>
                                </p:cTn>
                              </p:par>
                            </p:childTnLst>
                          </p:cTn>
                        </p:par>
                        <p:par>
                          <p:cTn id="43" fill="hold">
                            <p:stCondLst>
                              <p:cond delay="1000"/>
                            </p:stCondLst>
                            <p:childTnLst>
                              <p:par>
                                <p:cTn id="44" presetID="22" presetClass="entr" presetSubtype="8" fill="hold" nodeType="afterEffect">
                                  <p:stCondLst>
                                    <p:cond delay="1000"/>
                                  </p:stCondLst>
                                  <p:childTnLst>
                                    <p:set>
                                      <p:cBhvr>
                                        <p:cTn id="45" dur="1" fill="hold">
                                          <p:stCondLst>
                                            <p:cond delay="0"/>
                                          </p:stCondLst>
                                        </p:cTn>
                                        <p:tgtEl>
                                          <p:spTgt spid="26"/>
                                        </p:tgtEl>
                                        <p:attrNameLst>
                                          <p:attrName>style.visibility</p:attrName>
                                        </p:attrNameLst>
                                      </p:cBhvr>
                                      <p:to>
                                        <p:strVal val="visible"/>
                                      </p:to>
                                    </p:set>
                                    <p:animEffect transition="in" filter="wipe(left)">
                                      <p:cBhvr>
                                        <p:cTn id="46" dur="1000"/>
                                        <p:tgtEl>
                                          <p:spTgt spid="26"/>
                                        </p:tgtEl>
                                      </p:cBhvr>
                                    </p:animEffect>
                                  </p:childTnLst>
                                </p:cTn>
                              </p:par>
                            </p:childTnLst>
                          </p:cTn>
                        </p:par>
                        <p:par>
                          <p:cTn id="47" fill="hold">
                            <p:stCondLst>
                              <p:cond delay="3000"/>
                            </p:stCondLst>
                            <p:childTnLst>
                              <p:par>
                                <p:cTn id="48" presetID="10"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2" grpId="0"/>
      <p:bldP spid="7" grpId="0"/>
      <p:bldP spid="15" grpId="0"/>
      <p:bldP spid="25" grpId="0"/>
      <p:bldP spid="3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158" name="Rectangle 110"/>
          <p:cNvSpPr>
            <a:spLocks noGrp="1" noChangeArrowheads="1"/>
          </p:cNvSpPr>
          <p:nvPr>
            <p:ph type="ctrTitle"/>
          </p:nvPr>
        </p:nvSpPr>
        <p:spPr>
          <a:xfrm>
            <a:off x="467544" y="1988840"/>
            <a:ext cx="8280920" cy="4176464"/>
          </a:xfrm>
          <a:noFill/>
          <a:ln/>
        </p:spPr>
        <p:txBody>
          <a:bodyPr/>
          <a:lstStyle/>
          <a:p>
            <a:r>
              <a:rPr lang="es-UY" sz="8800" b="1" dirty="0" err="1">
                <a:solidFill>
                  <a:schemeClr val="bg1"/>
                </a:solidFill>
                <a:effectLst>
                  <a:outerShdw blurRad="38100" dist="38100" dir="2700000" algn="tl">
                    <a:srgbClr val="000000">
                      <a:alpha val="43137"/>
                    </a:srgbClr>
                  </a:outerShdw>
                </a:effectLst>
              </a:rPr>
              <a:t>This</a:t>
            </a:r>
            <a:r>
              <a:rPr lang="es-UY" sz="8800" b="1" dirty="0">
                <a:solidFill>
                  <a:schemeClr val="bg1"/>
                </a:solidFill>
                <a:effectLst>
                  <a:outerShdw blurRad="38100" dist="38100" dir="2700000" algn="tl">
                    <a:srgbClr val="000000">
                      <a:alpha val="43137"/>
                    </a:srgbClr>
                  </a:outerShdw>
                </a:effectLst>
              </a:rPr>
              <a:t> </a:t>
            </a:r>
            <a:r>
              <a:rPr lang="es-UY" sz="8800" b="1" dirty="0" err="1">
                <a:solidFill>
                  <a:schemeClr val="bg1"/>
                </a:solidFill>
                <a:effectLst>
                  <a:outerShdw blurRad="38100" dist="38100" dir="2700000" algn="tl">
                    <a:srgbClr val="000000">
                      <a:alpha val="43137"/>
                    </a:srgbClr>
                  </a:outerShdw>
                </a:effectLst>
              </a:rPr>
              <a:t>is</a:t>
            </a:r>
            <a:r>
              <a:rPr lang="es-UY" sz="8800" b="1" dirty="0">
                <a:solidFill>
                  <a:schemeClr val="bg1"/>
                </a:solidFill>
                <a:effectLst>
                  <a:outerShdw blurRad="38100" dist="38100" dir="2700000" algn="tl">
                    <a:srgbClr val="000000">
                      <a:alpha val="43137"/>
                    </a:srgbClr>
                  </a:outerShdw>
                </a:effectLst>
              </a:rPr>
              <a:t> </a:t>
            </a:r>
            <a:r>
              <a:rPr lang="es-UY" sz="8800" b="1" dirty="0" err="1">
                <a:solidFill>
                  <a:schemeClr val="bg1"/>
                </a:solidFill>
                <a:effectLst>
                  <a:outerShdw blurRad="38100" dist="38100" dir="2700000" algn="tl">
                    <a:srgbClr val="000000">
                      <a:alpha val="43137"/>
                    </a:srgbClr>
                  </a:outerShdw>
                </a:effectLst>
              </a:rPr>
              <a:t>where</a:t>
            </a:r>
            <a:r>
              <a:rPr lang="es-UY" sz="8800" b="1" dirty="0">
                <a:solidFill>
                  <a:schemeClr val="bg1"/>
                </a:solidFill>
                <a:effectLst>
                  <a:outerShdw blurRad="38100" dist="38100" dir="2700000" algn="tl">
                    <a:srgbClr val="000000">
                      <a:alpha val="43137"/>
                    </a:srgbClr>
                  </a:outerShdw>
                </a:effectLst>
              </a:rPr>
              <a:t> </a:t>
            </a:r>
            <a:br>
              <a:rPr lang="es-UY" sz="8800" b="1" dirty="0">
                <a:solidFill>
                  <a:schemeClr val="bg1"/>
                </a:solidFill>
                <a:effectLst>
                  <a:outerShdw blurRad="38100" dist="38100" dir="2700000" algn="tl">
                    <a:srgbClr val="000000">
                      <a:alpha val="43137"/>
                    </a:srgbClr>
                  </a:outerShdw>
                </a:effectLst>
              </a:rPr>
            </a:br>
            <a:r>
              <a:rPr lang="es-UY" sz="8800" b="1" dirty="0" err="1">
                <a:solidFill>
                  <a:schemeClr val="bg1"/>
                </a:solidFill>
                <a:effectLst>
                  <a:outerShdw blurRad="38100" dist="38100" dir="2700000" algn="tl">
                    <a:srgbClr val="000000">
                      <a:alpha val="43137"/>
                    </a:srgbClr>
                  </a:outerShdw>
                </a:effectLst>
              </a:rPr>
              <a:t>we</a:t>
            </a:r>
            <a:r>
              <a:rPr lang="es-UY" sz="8800" b="1" dirty="0">
                <a:solidFill>
                  <a:schemeClr val="bg1"/>
                </a:solidFill>
                <a:effectLst>
                  <a:outerShdw blurRad="38100" dist="38100" dir="2700000" algn="tl">
                    <a:srgbClr val="000000">
                      <a:alpha val="43137"/>
                    </a:srgbClr>
                  </a:outerShdw>
                </a:effectLst>
              </a:rPr>
              <a:t> </a:t>
            </a:r>
            <a:r>
              <a:rPr lang="es-UY" sz="8800" b="1" dirty="0" err="1">
                <a:solidFill>
                  <a:schemeClr val="bg1"/>
                </a:solidFill>
                <a:effectLst>
                  <a:outerShdw blurRad="38100" dist="38100" dir="2700000" algn="tl">
                    <a:srgbClr val="000000">
                      <a:alpha val="43137"/>
                    </a:srgbClr>
                  </a:outerShdw>
                </a:effectLst>
              </a:rPr>
              <a:t>begin</a:t>
            </a:r>
            <a:r>
              <a:rPr lang="es-UY" sz="8800" b="1" dirty="0">
                <a:solidFill>
                  <a:schemeClr val="bg1"/>
                </a:solidFill>
                <a:effectLst>
                  <a:outerShdw blurRad="38100" dist="38100" dir="2700000" algn="tl">
                    <a:srgbClr val="000000">
                      <a:alpha val="43137"/>
                    </a:srgbClr>
                  </a:outerShdw>
                </a:effectLst>
              </a:rPr>
              <a:t>…</a:t>
            </a:r>
            <a:endParaRPr lang="es-ES" sz="88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02605990"/>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9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0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1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2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3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5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6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7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8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9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20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4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21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11735</TotalTime>
  <Words>1047</Words>
  <Application>Microsoft Office PowerPoint</Application>
  <PresentationFormat>On-screen Show (4:3)</PresentationFormat>
  <Paragraphs>118</Paragraphs>
  <Slides>46</Slides>
  <Notes>14</Notes>
  <HiddenSlides>0</HiddenSlides>
  <MMClips>0</MMClips>
  <ScaleCrop>false</ScaleCrop>
  <HeadingPairs>
    <vt:vector size="8" baseType="variant">
      <vt:variant>
        <vt:lpstr>Fonts Used</vt:lpstr>
      </vt:variant>
      <vt:variant>
        <vt:i4>2</vt:i4>
      </vt:variant>
      <vt:variant>
        <vt:lpstr>Theme</vt:lpstr>
      </vt:variant>
      <vt:variant>
        <vt:i4>22</vt:i4>
      </vt:variant>
      <vt:variant>
        <vt:lpstr>Embedded OLE Servers</vt:lpstr>
      </vt:variant>
      <vt:variant>
        <vt:i4>1</vt:i4>
      </vt:variant>
      <vt:variant>
        <vt:lpstr>Slide Titles</vt:lpstr>
      </vt:variant>
      <vt:variant>
        <vt:i4>46</vt:i4>
      </vt:variant>
    </vt:vector>
  </HeadingPairs>
  <TitlesOfParts>
    <vt:vector size="71" baseType="lpstr">
      <vt:lpstr>Arial</vt:lpstr>
      <vt:lpstr>Calibri</vt:lpstr>
      <vt:lpstr>Diseño predeterminado</vt:lpstr>
      <vt:lpstr>1_Diseño predeterminado</vt:lpstr>
      <vt:lpstr>2_Diseño predeterminado</vt:lpstr>
      <vt:lpstr>3_Diseño predeterminado</vt:lpstr>
      <vt:lpstr>4_Diseño predeterminado</vt:lpstr>
      <vt:lpstr>5_Diseño predeterminado</vt:lpstr>
      <vt:lpstr>6_Diseño predeterminado</vt:lpstr>
      <vt:lpstr>7_Diseño predeterminado</vt:lpstr>
      <vt:lpstr>8_Diseño predeterminado</vt:lpstr>
      <vt:lpstr>9_Diseño predeterminado</vt:lpstr>
      <vt:lpstr>10_Diseño predeterminado</vt:lpstr>
      <vt:lpstr>11_Diseño predeterminado</vt:lpstr>
      <vt:lpstr>12_Diseño predeterminado</vt:lpstr>
      <vt:lpstr>13_Diseño predeterminado</vt:lpstr>
      <vt:lpstr>15_Diseño predeterminado</vt:lpstr>
      <vt:lpstr>16_Diseño predeterminado</vt:lpstr>
      <vt:lpstr>17_Diseño predeterminado</vt:lpstr>
      <vt:lpstr>18_Diseño predeterminado</vt:lpstr>
      <vt:lpstr>19_Diseño predeterminado</vt:lpstr>
      <vt:lpstr>20_Diseño predeterminado</vt:lpstr>
      <vt:lpstr>14_Diseño predeterminado</vt:lpstr>
      <vt:lpstr>21_Diseño predeterminado</vt:lpstr>
      <vt:lpstr>Acrobat Document</vt:lpstr>
      <vt:lpstr>Write what you already know about Cuba. Include the government, economy, freedoms, etc.</vt:lpstr>
      <vt:lpstr>In this lesson, we are going to examine a specific event that has had a lasting affect on the country of Cuba.</vt:lpstr>
      <vt:lpstr>Essential Question: How did the Cuban Revolution impact Cuba?</vt:lpstr>
      <vt:lpstr>Standard: SS6H3a. Explain the impact of the Cuban Revolution.</vt:lpstr>
      <vt:lpstr>Let’s review what we have learned so far…</vt:lpstr>
      <vt:lpstr>By the 15th century, European exploration and colonization was underway. </vt:lpstr>
      <vt:lpstr>Spain and Portugal  set up  empires in Latin America.</vt:lpstr>
      <vt:lpstr>By the mid 19th century, most Latin American countries had achieved independence from Spain and Portugal.</vt:lpstr>
      <vt:lpstr>This is where  we begin…</vt:lpstr>
      <vt:lpstr>By the late 19th century, there were only two Spanish colonies left in the Americas.</vt:lpstr>
      <vt:lpstr>What can you remember about Cuba’s natural resources?</vt:lpstr>
      <vt:lpstr>At the end of the 19th century, the U.S. declared war on Spain to help the people gain freedom from Spanish rule and to protect sugarcane plantations owned by American businesses.</vt:lpstr>
      <vt:lpstr>The U.S. won the war, and Spain gave up Cuba and Puerto Rico.</vt:lpstr>
      <vt:lpstr>Puerto Rico became a U.S. territory. Cuba became independent, but stayed under U.S. control for many years.</vt:lpstr>
      <vt:lpstr>For the next 50 years, Cuba had many leaders (some elected, some dictators). The country was very wealthy, but most of the people were extremely poor.</vt:lpstr>
      <vt:lpstr>What’s a dictator?</vt:lpstr>
      <vt:lpstr>With a partner, summarize the important events before the Cuban Revolution on your graphic organizer.</vt:lpstr>
      <vt:lpstr>PowerPoint Presentation</vt:lpstr>
      <vt:lpstr>Why do revolutions occur?</vt:lpstr>
      <vt:lpstr>Which group was exploited (taken advantage of) in Cuba?</vt:lpstr>
      <vt:lpstr>Just like in other Latin American countries, a leader emerged to take up the cause…</vt:lpstr>
      <vt:lpstr>In the late 1950s, Fidel Castro  led an army of rebels and  defeated the corrupt government  (a dictator named Batista).</vt:lpstr>
      <vt:lpstr>With a partner, summarize the causes of the Cuban Revolution on your graphic organizer.</vt:lpstr>
      <vt:lpstr>PowerPoint Presentation</vt:lpstr>
      <vt:lpstr>Fidel Castro immediately set up a communist government.</vt:lpstr>
      <vt:lpstr>PowerPoint Presentation</vt:lpstr>
      <vt:lpstr>Where does communism fall on the economic continuum?</vt:lpstr>
      <vt:lpstr>How is power distributed in communism?</vt:lpstr>
      <vt:lpstr>PowerPoint Presentation</vt:lpstr>
      <vt:lpstr>Use your graphic organizer to record the impact  of the Cuban Revolution</vt:lpstr>
      <vt:lpstr>Impact on Cuba’s Government</vt:lpstr>
      <vt:lpstr>How do you think Cuba’s economy was affected by the Cuban Revolution?</vt:lpstr>
      <vt:lpstr>Impact on Cuba’s Economy</vt:lpstr>
      <vt:lpstr>Impact on Cuba’s Economy</vt:lpstr>
      <vt:lpstr>How do you think Cuba’s citizens were affected by the Cuban Revolution?</vt:lpstr>
      <vt:lpstr>Impact on Cuba’s Citizens</vt:lpstr>
      <vt:lpstr>Impact on Cuba’s Citizens</vt:lpstr>
      <vt:lpstr>How do you think the Cuban Revolution affected Cuba’s relationship with  the U.S.?</vt:lpstr>
      <vt:lpstr>Impact on U.S. and Cuban Relations</vt:lpstr>
      <vt:lpstr>With an elbow partner, discuss the following:  Was the Cuban Revolution good or bad for Cuba? Why?</vt:lpstr>
      <vt:lpstr>In 2008, Raúl Castro, Fidel Castro’s brother, replaced Fidel when he became too ill to lead the country.   Cuba’s government structure remains the same, but Raúl has opened the economy in some ways.</vt:lpstr>
      <vt:lpstr>PowerPoint Presentation</vt:lpstr>
      <vt:lpstr>Which group benefited the most from the Cuban Revolution? Why?</vt:lpstr>
      <vt:lpstr>Which group benefited the least from the Cuban Revolution? Why?</vt:lpstr>
      <vt:lpstr>WARM UP 3/10/2020</vt:lpstr>
      <vt:lpstr>Summarizer – Identify a few impacts of the Cuban Revolution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Mariajose</dc:creator>
  <cp:lastModifiedBy>Edna Bennett</cp:lastModifiedBy>
  <cp:revision>783</cp:revision>
  <dcterms:created xsi:type="dcterms:W3CDTF">2010-05-23T14:28:12Z</dcterms:created>
  <dcterms:modified xsi:type="dcterms:W3CDTF">2020-03-10T00:26:33Z</dcterms:modified>
</cp:coreProperties>
</file>