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626" r:id="rId2"/>
    <p:sldId id="326" r:id="rId3"/>
    <p:sldId id="644" r:id="rId4"/>
    <p:sldId id="494" r:id="rId5"/>
    <p:sldId id="621" r:id="rId6"/>
    <p:sldId id="622" r:id="rId7"/>
    <p:sldId id="623" r:id="rId8"/>
    <p:sldId id="403" r:id="rId9"/>
    <p:sldId id="528" r:id="rId10"/>
    <p:sldId id="529" r:id="rId11"/>
    <p:sldId id="405" r:id="rId12"/>
    <p:sldId id="542" r:id="rId13"/>
    <p:sldId id="543" r:id="rId14"/>
    <p:sldId id="578" r:id="rId15"/>
    <p:sldId id="544" r:id="rId16"/>
    <p:sldId id="546" r:id="rId17"/>
    <p:sldId id="547" r:id="rId18"/>
    <p:sldId id="580" r:id="rId19"/>
    <p:sldId id="581" r:id="rId20"/>
    <p:sldId id="548" r:id="rId21"/>
    <p:sldId id="627" r:id="rId22"/>
    <p:sldId id="549" r:id="rId23"/>
    <p:sldId id="545" r:id="rId24"/>
    <p:sldId id="582" r:id="rId25"/>
    <p:sldId id="583" r:id="rId26"/>
    <p:sldId id="584" r:id="rId27"/>
    <p:sldId id="585" r:id="rId28"/>
    <p:sldId id="550" r:id="rId29"/>
    <p:sldId id="551" r:id="rId30"/>
    <p:sldId id="552" r:id="rId31"/>
    <p:sldId id="560" r:id="rId32"/>
    <p:sldId id="561" r:id="rId33"/>
    <p:sldId id="465" r:id="rId34"/>
    <p:sldId id="566" r:id="rId35"/>
    <p:sldId id="592" r:id="rId36"/>
    <p:sldId id="593" r:id="rId37"/>
    <p:sldId id="594" r:id="rId38"/>
    <p:sldId id="595" r:id="rId39"/>
    <p:sldId id="596" r:id="rId40"/>
    <p:sldId id="598" r:id="rId41"/>
    <p:sldId id="603" r:id="rId42"/>
    <p:sldId id="605" r:id="rId43"/>
    <p:sldId id="630" r:id="rId44"/>
    <p:sldId id="607" r:id="rId45"/>
    <p:sldId id="632" r:id="rId46"/>
    <p:sldId id="613" r:id="rId47"/>
    <p:sldId id="634" r:id="rId48"/>
    <p:sldId id="615" r:id="rId49"/>
    <p:sldId id="638" r:id="rId50"/>
    <p:sldId id="628" r:id="rId51"/>
    <p:sldId id="636" r:id="rId52"/>
    <p:sldId id="617" r:id="rId53"/>
    <p:sldId id="340" r:id="rId54"/>
    <p:sldId id="565" r:id="rId55"/>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3E4F"/>
    <a:srgbClr val="CFD856"/>
    <a:srgbClr val="5AB8A7"/>
    <a:srgbClr val="E6F7FF"/>
    <a:srgbClr val="FE9797"/>
    <a:srgbClr val="FCABEE"/>
    <a:srgbClr val="008000"/>
    <a:srgbClr val="F7941D"/>
    <a:srgbClr val="0C5EB1"/>
    <a:srgbClr val="CFD8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809" autoAdjust="0"/>
    <p:restoredTop sz="94660"/>
  </p:normalViewPr>
  <p:slideViewPr>
    <p:cSldViewPr snapToGrid="0">
      <p:cViewPr varScale="1">
        <p:scale>
          <a:sx n="67" d="100"/>
          <a:sy n="67" d="100"/>
        </p:scale>
        <p:origin x="8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95022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24666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7121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160365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A10352-1206-4AC8-987B-9372C527D03E}"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3421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A10352-1206-4AC8-987B-9372C527D03E}" type="datetimeFigureOut">
              <a:rPr lang="en-US" smtClean="0"/>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4153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A10352-1206-4AC8-987B-9372C527D03E}" type="datetimeFigureOut">
              <a:rPr lang="en-US" smtClean="0"/>
              <a:t>3/15/2020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02624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A10352-1206-4AC8-987B-9372C527D03E}" type="datetimeFigureOut">
              <a:rPr lang="en-US" smtClean="0"/>
              <a:t>3/15/2020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48025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10352-1206-4AC8-987B-9372C527D03E}" type="datetimeFigureOut">
              <a:rPr lang="en-US" smtClean="0"/>
              <a:t>3/15/2020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88963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6117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1365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10352-1206-4AC8-987B-9372C527D03E}" type="datetimeFigureOut">
              <a:rPr lang="en-US" smtClean="0"/>
              <a:t>3/15/2020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896FB-FB40-46B2-B5E0-4C7E00A60162}" type="slidenum">
              <a:rPr lang="en-US" smtClean="0"/>
              <a:t>‹#›</a:t>
            </a:fld>
            <a:endParaRPr lang="en-US"/>
          </a:p>
        </p:txBody>
      </p:sp>
    </p:spTree>
    <p:extLst>
      <p:ext uri="{BB962C8B-B14F-4D97-AF65-F5344CB8AC3E}">
        <p14:creationId xmlns:p14="http://schemas.microsoft.com/office/powerpoint/2010/main" val="3526960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54641" y="282388"/>
            <a:ext cx="8807823" cy="3442447"/>
          </a:xfrm>
          <a:prstGeom prst="rect">
            <a:avLst/>
          </a:prstGeom>
          <a:solidFill>
            <a:srgbClr val="873E4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3448" y="1511836"/>
            <a:ext cx="9144000" cy="1400383"/>
          </a:xfrm>
          <a:prstGeom prst="rect">
            <a:avLst/>
          </a:prstGeom>
          <a:noFill/>
        </p:spPr>
        <p:txBody>
          <a:bodyPr wrap="square" rtlCol="0">
            <a:spAutoFit/>
          </a:bodyPr>
          <a:lstStyle/>
          <a:p>
            <a:pPr algn="ctr"/>
            <a:r>
              <a:rPr lang="en-US" sz="8500" dirty="0">
                <a:ln>
                  <a:solidFill>
                    <a:sysClr val="windowText" lastClr="000000"/>
                  </a:solidFill>
                </a:ln>
                <a:solidFill>
                  <a:schemeClr val="bg1"/>
                </a:solidFill>
                <a:latin typeface="KG HAPPY" panose="02000000000000000000" pitchFamily="2" charset="0"/>
              </a:rPr>
              <a:t>GOVERNMENT</a:t>
            </a:r>
          </a:p>
        </p:txBody>
      </p:sp>
      <p:sp>
        <p:nvSpPr>
          <p:cNvPr id="7" name="TextBox 6"/>
          <p:cNvSpPr txBox="1"/>
          <p:nvPr/>
        </p:nvSpPr>
        <p:spPr>
          <a:xfrm>
            <a:off x="141193" y="3162092"/>
            <a:ext cx="8807823" cy="523220"/>
          </a:xfrm>
          <a:prstGeom prst="rect">
            <a:avLst/>
          </a:prstGeom>
          <a:noFill/>
        </p:spPr>
        <p:txBody>
          <a:bodyPr wrap="square" rtlCol="0">
            <a:spAutoFit/>
          </a:bodyPr>
          <a:lstStyle/>
          <a:p>
            <a:pPr algn="ctr"/>
            <a:r>
              <a:rPr lang="en-US" sz="2800" dirty="0">
                <a:latin typeface="KG Payphone" panose="02000000000000000000" pitchFamily="2" charset="0"/>
              </a:rPr>
              <a:t>Presentation, Graphic Organizers, &amp; Activities</a:t>
            </a:r>
          </a:p>
        </p:txBody>
      </p:sp>
      <p:sp>
        <p:nvSpPr>
          <p:cNvPr id="16" name="TextBox 15"/>
          <p:cNvSpPr txBox="1"/>
          <p:nvPr/>
        </p:nvSpPr>
        <p:spPr>
          <a:xfrm>
            <a:off x="-35049" y="1501899"/>
            <a:ext cx="9144000" cy="1400383"/>
          </a:xfrm>
          <a:prstGeom prst="rect">
            <a:avLst/>
          </a:prstGeom>
          <a:noFill/>
        </p:spPr>
        <p:txBody>
          <a:bodyPr wrap="square" rtlCol="0">
            <a:spAutoFit/>
          </a:bodyPr>
          <a:lstStyle/>
          <a:p>
            <a:pPr algn="ctr"/>
            <a:r>
              <a:rPr lang="en-US" sz="8500" dirty="0">
                <a:ln w="38100">
                  <a:solidFill>
                    <a:sysClr val="windowText" lastClr="000000"/>
                  </a:solidFill>
                </a:ln>
                <a:solidFill>
                  <a:schemeClr val="bg1"/>
                </a:solidFill>
                <a:latin typeface="KG HAPPY Solid" panose="02000000000000000000" pitchFamily="2" charset="0"/>
              </a:rPr>
              <a:t>GOVERNMENT</a:t>
            </a:r>
          </a:p>
        </p:txBody>
      </p:sp>
      <p:sp>
        <p:nvSpPr>
          <p:cNvPr id="20" name="TextBox 19"/>
          <p:cNvSpPr txBox="1"/>
          <p:nvPr/>
        </p:nvSpPr>
        <p:spPr>
          <a:xfrm>
            <a:off x="1738031" y="378907"/>
            <a:ext cx="5641042" cy="1323439"/>
          </a:xfrm>
          <a:prstGeom prst="rect">
            <a:avLst/>
          </a:prstGeom>
          <a:noFill/>
        </p:spPr>
        <p:txBody>
          <a:bodyPr wrap="square" rtlCol="0">
            <a:spAutoFit/>
          </a:bodyPr>
          <a:lstStyle/>
          <a:p>
            <a:pPr algn="ctr"/>
            <a:r>
              <a:rPr lang="en-US" sz="8000" dirty="0">
                <a:latin typeface="KG Eyes Wide Open" panose="02000506000000020004" pitchFamily="2" charset="0"/>
              </a:rPr>
              <a:t>Canada’s</a:t>
            </a:r>
            <a:endParaRPr lang="en-US" sz="6600" dirty="0">
              <a:latin typeface="KG Eyes Wide Open" panose="02000506000000020004" pitchFamily="2" charset="0"/>
            </a:endParaRPr>
          </a:p>
        </p:txBody>
      </p:sp>
      <p:pic>
        <p:nvPicPr>
          <p:cNvPr id="18" name="Picture 17"/>
          <p:cNvPicPr>
            <a:picLocks noChangeAspect="1"/>
          </p:cNvPicPr>
          <p:nvPr/>
        </p:nvPicPr>
        <p:blipFill>
          <a:blip r:embed="rId3"/>
          <a:stretch>
            <a:fillRect/>
          </a:stretch>
        </p:blipFill>
        <p:spPr>
          <a:xfrm>
            <a:off x="154641" y="3890213"/>
            <a:ext cx="2805529" cy="2103120"/>
          </a:xfrm>
          <a:prstGeom prst="rect">
            <a:avLst/>
          </a:prstGeom>
          <a:ln w="38100">
            <a:solidFill>
              <a:schemeClr val="tx1"/>
            </a:solid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4"/>
          <a:stretch>
            <a:fillRect/>
          </a:stretch>
        </p:blipFill>
        <p:spPr>
          <a:xfrm>
            <a:off x="1386765" y="5172140"/>
            <a:ext cx="2068608" cy="1554480"/>
          </a:xfrm>
          <a:prstGeom prst="rect">
            <a:avLst/>
          </a:prstGeom>
          <a:ln w="38100">
            <a:solidFill>
              <a:schemeClr val="tx1"/>
            </a:solid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553" y="5092720"/>
            <a:ext cx="1463040" cy="1463040"/>
          </a:xfrm>
          <a:prstGeom prst="rect">
            <a:avLst/>
          </a:prstGeom>
          <a:effectLst>
            <a:outerShdw blurRad="63500" sx="102000" sy="102000" algn="ctr" rotWithShape="0">
              <a:prstClr val="black">
                <a:alpha val="40000"/>
              </a:prstClr>
            </a:outerShdw>
          </a:effectLst>
        </p:spPr>
      </p:pic>
      <p:pic>
        <p:nvPicPr>
          <p:cNvPr id="21" name="Picture 20"/>
          <p:cNvPicPr>
            <a:picLocks noChangeAspect="1"/>
          </p:cNvPicPr>
          <p:nvPr/>
        </p:nvPicPr>
        <p:blipFill>
          <a:blip r:embed="rId6"/>
          <a:stretch>
            <a:fillRect/>
          </a:stretch>
        </p:blipFill>
        <p:spPr>
          <a:xfrm>
            <a:off x="6483968" y="3890213"/>
            <a:ext cx="2431312"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7"/>
          <a:stretch>
            <a:fillRect/>
          </a:stretch>
        </p:blipFill>
        <p:spPr>
          <a:xfrm rot="16200000">
            <a:off x="3349938" y="4193232"/>
            <a:ext cx="2434835"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8"/>
          <a:stretch>
            <a:fillRect/>
          </a:stretch>
        </p:blipFill>
        <p:spPr>
          <a:xfrm>
            <a:off x="6238421" y="4897820"/>
            <a:ext cx="2431270"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9"/>
          <a:stretch>
            <a:fillRect/>
          </a:stretch>
        </p:blipFill>
        <p:spPr>
          <a:xfrm>
            <a:off x="4757709" y="4909840"/>
            <a:ext cx="1225153" cy="1828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6731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903931" y="0"/>
            <a:ext cx="7487371" cy="1423467"/>
          </a:xfrm>
          <a:prstGeom prst="rect">
            <a:avLst/>
          </a:prstGeom>
          <a:noFill/>
        </p:spPr>
        <p:txBody>
          <a:bodyPr wrap="none" lIns="68580" tIns="34290" rIns="68580" bIns="34290">
            <a:spAutoFit/>
          </a:bodyPr>
          <a:lstStyle/>
          <a:p>
            <a:pPr algn="ctr"/>
            <a:r>
              <a:rPr lang="en-US" sz="88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Let’s Review</a:t>
            </a:r>
          </a:p>
        </p:txBody>
      </p:sp>
      <p:sp>
        <p:nvSpPr>
          <p:cNvPr id="8" name="TextBox 7"/>
          <p:cNvSpPr txBox="1"/>
          <p:nvPr/>
        </p:nvSpPr>
        <p:spPr>
          <a:xfrm>
            <a:off x="748225" y="1423467"/>
            <a:ext cx="7798777" cy="6717223"/>
          </a:xfrm>
          <a:prstGeom prst="rect">
            <a:avLst/>
          </a:prstGeom>
          <a:noFill/>
        </p:spPr>
        <p:txBody>
          <a:bodyPr wrap="square" rtlCol="0">
            <a:spAutoFit/>
          </a:bodyPr>
          <a:lstStyle/>
          <a:p>
            <a:pPr algn="ctr"/>
            <a:r>
              <a:rPr lang="en-US" sz="2800" b="1" dirty="0">
                <a:latin typeface="KG All of Me" panose="02000000000000000000" pitchFamily="2" charset="0"/>
                <a:ea typeface="KBScaredStraight" panose="02000603000000000000" pitchFamily="2" charset="0"/>
              </a:rPr>
              <a:t>TWO TYPES OF DEMOCRATIC GOVERNMENTS:</a:t>
            </a:r>
          </a:p>
          <a:p>
            <a:pPr algn="ctr"/>
            <a:endParaRPr lang="en-US" sz="1100" b="1" dirty="0">
              <a:latin typeface="KG All of Me" panose="02000000000000000000" pitchFamily="2" charset="0"/>
              <a:ea typeface="KBScaredStraight" panose="02000603000000000000" pitchFamily="2" charset="0"/>
            </a:endParaRPr>
          </a:p>
          <a:p>
            <a:pPr marL="457200" indent="-457200">
              <a:buFont typeface="Arial" panose="020B0604020202020204" pitchFamily="34" charset="0"/>
              <a:buChar char="•"/>
              <a:defRPr/>
            </a:pPr>
            <a:r>
              <a:rPr lang="en-US" sz="2850" b="1" dirty="0">
                <a:latin typeface="KG First Time In Forever" panose="02000506000000020003" pitchFamily="2" charset="0"/>
                <a:ea typeface="KBScaredStraight" panose="02000603000000000000" pitchFamily="2" charset="0"/>
              </a:rPr>
              <a:t>Parliamentary</a:t>
            </a:r>
            <a:r>
              <a:rPr lang="en-US" sz="2850" dirty="0">
                <a:latin typeface="KG First Time In Forever" panose="02000506000000020003" pitchFamily="2" charset="0"/>
                <a:ea typeface="KBScaredStraight" panose="02000603000000000000" pitchFamily="2" charset="0"/>
              </a:rPr>
              <a:t>– citizens elect members of Parliament, and then the members select the leader</a:t>
            </a:r>
          </a:p>
          <a:p>
            <a:pPr marL="800100" lvl="1" indent="-342900">
              <a:buFont typeface="Courier New" panose="02070309020205020404" pitchFamily="49" charset="0"/>
              <a:buChar char="o"/>
              <a:defRPr/>
            </a:pPr>
            <a:r>
              <a:rPr lang="en-US" sz="2850" dirty="0">
                <a:latin typeface="KG First Time In Forever" panose="02000506000000020003" pitchFamily="2" charset="0"/>
                <a:ea typeface="KBScaredStraight" panose="02000603000000000000" pitchFamily="2" charset="0"/>
              </a:rPr>
              <a:t>Leader works with or through the legislature</a:t>
            </a:r>
          </a:p>
          <a:p>
            <a:pPr marL="800100" lvl="1" indent="-342900">
              <a:buFont typeface="Courier New" panose="02070309020205020404" pitchFamily="49" charset="0"/>
              <a:buChar char="o"/>
              <a:defRPr/>
            </a:pPr>
            <a:endParaRPr lang="en-US" sz="2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850" b="1" dirty="0">
                <a:latin typeface="KG First Time In Forever" panose="02000506000000020003" pitchFamily="2" charset="0"/>
                <a:ea typeface="KBScaredStraight" panose="02000603000000000000" pitchFamily="2" charset="0"/>
              </a:rPr>
              <a:t>Presidential</a:t>
            </a:r>
            <a:r>
              <a:rPr lang="en-US" sz="2850" dirty="0">
                <a:latin typeface="KG First Time In Forever" panose="02000506000000020003" pitchFamily="2" charset="0"/>
                <a:ea typeface="KBScaredStraight" panose="02000603000000000000" pitchFamily="2" charset="0"/>
              </a:rPr>
              <a:t>--system of government in which the leader is constitutionally independent of the legislature; citizens directly elect leader</a:t>
            </a:r>
          </a:p>
          <a:p>
            <a:pPr marL="800100" lvl="1" indent="-342900">
              <a:buFont typeface="Courier New" panose="02070309020205020404" pitchFamily="49" charset="0"/>
              <a:buChar char="o"/>
              <a:defRPr/>
            </a:pPr>
            <a:r>
              <a:rPr lang="en-US" sz="2850" dirty="0">
                <a:latin typeface="KG First Time In Forever" panose="02000506000000020003" pitchFamily="2" charset="0"/>
                <a:ea typeface="KBScaredStraight" panose="02000603000000000000" pitchFamily="2" charset="0"/>
              </a:rPr>
              <a:t>Leader works separate from legislature</a:t>
            </a:r>
          </a:p>
          <a:p>
            <a:pPr algn="ctr"/>
            <a:endParaRPr lang="en-US" sz="2800" b="1" dirty="0">
              <a:latin typeface="KG All of Me" panose="02000000000000000000" pitchFamily="2" charset="0"/>
              <a:ea typeface="KBScaredStraight" panose="02000603000000000000" pitchFamily="2" charset="0"/>
            </a:endParaRPr>
          </a:p>
          <a:p>
            <a:pPr marL="457200" indent="-457200">
              <a:buFont typeface="Arial" panose="020B0604020202020204" pitchFamily="34" charset="0"/>
              <a:buChar char="•"/>
            </a:pPr>
            <a:endParaRPr lang="en-US" sz="285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717167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844062" y="685800"/>
            <a:ext cx="7512148" cy="5486400"/>
          </a:xfrm>
          <a:prstGeom prst="ellipse">
            <a:avLst/>
          </a:prstGeom>
          <a:solidFill>
            <a:srgbClr val="66CCCC">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988486" y="2509517"/>
            <a:ext cx="7167027" cy="1838965"/>
          </a:xfrm>
          <a:prstGeom prst="rect">
            <a:avLst/>
          </a:prstGeom>
          <a:noFill/>
        </p:spPr>
        <p:txBody>
          <a:bodyPr wrap="none" lIns="68580" tIns="34290" rIns="68580" bIns="34290">
            <a:spAutoFit/>
          </a:bodyPr>
          <a:lstStyle/>
          <a:p>
            <a:pPr algn="ctr"/>
            <a:r>
              <a:rPr lang="en-US" sz="115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CANADA</a:t>
            </a:r>
          </a:p>
        </p:txBody>
      </p:sp>
    </p:spTree>
    <p:extLst>
      <p:ext uri="{BB962C8B-B14F-4D97-AF65-F5344CB8AC3E}">
        <p14:creationId xmlns:p14="http://schemas.microsoft.com/office/powerpoint/2010/main" val="271693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911049" y="0"/>
            <a:ext cx="7473136" cy="1423467"/>
          </a:xfrm>
          <a:prstGeom prst="rect">
            <a:avLst/>
          </a:prstGeom>
          <a:noFill/>
        </p:spPr>
        <p:txBody>
          <a:bodyPr wrap="none" lIns="68580" tIns="34290" rIns="68580" bIns="34290">
            <a:spAutoFit/>
          </a:bodyPr>
          <a:lstStyle/>
          <a:p>
            <a:pPr algn="ctr"/>
            <a:r>
              <a:rPr lang="en-US" sz="88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Background</a:t>
            </a:r>
          </a:p>
        </p:txBody>
      </p:sp>
      <p:sp>
        <p:nvSpPr>
          <p:cNvPr id="8" name="TextBox 7"/>
          <p:cNvSpPr txBox="1"/>
          <p:nvPr/>
        </p:nvSpPr>
        <p:spPr>
          <a:xfrm>
            <a:off x="748225" y="1423467"/>
            <a:ext cx="7798777" cy="5629233"/>
          </a:xfrm>
          <a:prstGeom prst="rect">
            <a:avLst/>
          </a:prstGeom>
          <a:noFill/>
        </p:spPr>
        <p:txBody>
          <a:bodyPr wrap="square" rtlCol="0">
            <a:spAutoFit/>
          </a:bodyPr>
          <a:lstStyle/>
          <a:p>
            <a:pPr marL="457200" indent="-457200">
              <a:lnSpc>
                <a:spcPct val="115000"/>
              </a:lnSpc>
              <a:buFont typeface="Arial" panose="020B0604020202020204" pitchFamily="34" charset="0"/>
              <a:buChar char="•"/>
            </a:pPr>
            <a:r>
              <a:rPr lang="en-US" sz="2800" u="sng" dirty="0">
                <a:latin typeface="KG First Time In Forever" panose="02000506000000020003" pitchFamily="2" charset="0"/>
                <a:ea typeface="KBScaredStraight" panose="02000603000000000000" pitchFamily="2" charset="0"/>
              </a:rPr>
              <a:t>Until 1982</a:t>
            </a:r>
            <a:r>
              <a:rPr lang="en-US" sz="2800" dirty="0">
                <a:latin typeface="KG First Time In Forever" panose="02000506000000020003" pitchFamily="2" charset="0"/>
                <a:ea typeface="KBScaredStraight" panose="02000603000000000000" pitchFamily="2" charset="0"/>
              </a:rPr>
              <a:t>, Canada was under the authority of the British constitution.</a:t>
            </a:r>
          </a:p>
          <a:p>
            <a:pPr marL="457200" indent="-457200">
              <a:lnSpc>
                <a:spcPct val="115000"/>
              </a:lnSpc>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cs typeface="Times New Roman"/>
            </a:endParaRPr>
          </a:p>
          <a:p>
            <a:pPr marL="457200" indent="-457200">
              <a:lnSpc>
                <a:spcPct val="115000"/>
              </a:lnSpc>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cs typeface="Times New Roman"/>
              </a:rPr>
              <a:t>In that year</a:t>
            </a:r>
            <a:r>
              <a:rPr lang="en-US" sz="2800" u="sng" dirty="0">
                <a:latin typeface="KG First Time In Forever" panose="02000506000000020003" pitchFamily="2" charset="0"/>
                <a:ea typeface="KBScaredStraight" panose="02000603000000000000" pitchFamily="2" charset="0"/>
                <a:cs typeface="Times New Roman"/>
              </a:rPr>
              <a:t>, Canada established its own constitution</a:t>
            </a:r>
            <a:r>
              <a:rPr lang="en-US" sz="2800" dirty="0">
                <a:latin typeface="KG First Time In Forever" panose="02000506000000020003" pitchFamily="2" charset="0"/>
                <a:ea typeface="KBScaredStraight" panose="02000603000000000000" pitchFamily="2" charset="0"/>
                <a:cs typeface="Times New Roman"/>
              </a:rPr>
              <a:t> that outlines the country’s laws and freedoms.</a:t>
            </a:r>
          </a:p>
          <a:p>
            <a:pPr marL="457200" indent="-457200">
              <a:lnSpc>
                <a:spcPct val="115000"/>
              </a:lnSpc>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cs typeface="Times New Roman"/>
            </a:endParaRPr>
          </a:p>
          <a:p>
            <a:pPr marL="457200" indent="-457200">
              <a:lnSpc>
                <a:spcPct val="115000"/>
              </a:lnSpc>
              <a:buFont typeface="Arial" panose="020B0604020202020204" pitchFamily="34" charset="0"/>
              <a:buChar char="•"/>
            </a:pPr>
            <a:r>
              <a:rPr lang="en-US" sz="2800" u="sng" dirty="0">
                <a:latin typeface="KG First Time In Forever" panose="02000506000000020003" pitchFamily="2" charset="0"/>
                <a:ea typeface="KBScaredStraight" panose="02000603000000000000" pitchFamily="2" charset="0"/>
                <a:cs typeface="Times New Roman"/>
              </a:rPr>
              <a:t>Canada still has ties to the United Kingdom today,</a:t>
            </a:r>
            <a:r>
              <a:rPr lang="en-US" sz="2800" dirty="0">
                <a:latin typeface="KG First Time In Forever" panose="02000506000000020003" pitchFamily="2" charset="0"/>
                <a:ea typeface="KBScaredStraight" panose="02000603000000000000" pitchFamily="2" charset="0"/>
                <a:cs typeface="Times New Roman"/>
              </a:rPr>
              <a:t> which can be seen in the country’s parliamentary democracy that is structured like Great Britain’s. </a:t>
            </a:r>
          </a:p>
          <a:p>
            <a:pPr marL="457200" indent="-457200">
              <a:buFont typeface="Arial" panose="020B0604020202020204" pitchFamily="34" charset="0"/>
              <a:buChar char="•"/>
            </a:pPr>
            <a:endParaRPr lang="en-US" sz="285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06277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873E4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0" name="TextBox 9"/>
          <p:cNvSpPr txBox="1"/>
          <p:nvPr/>
        </p:nvSpPr>
        <p:spPr>
          <a:xfrm>
            <a:off x="369173" y="-49311"/>
            <a:ext cx="8387726" cy="1077218"/>
          </a:xfrm>
          <a:prstGeom prst="rect">
            <a:avLst/>
          </a:prstGeom>
          <a:noFill/>
        </p:spPr>
        <p:txBody>
          <a:bodyPr wrap="square" rtlCol="0">
            <a:spAutoFit/>
          </a:bodyPr>
          <a:lstStyle/>
          <a:p>
            <a:pPr algn="ctr"/>
            <a:r>
              <a:rPr lang="en-US" sz="3200" dirty="0">
                <a:latin typeface="KG First Time In Forever" panose="02000506000000020003" pitchFamily="2" charset="0"/>
                <a:ea typeface="KBScaredStraight" panose="02000603000000000000" pitchFamily="2" charset="0"/>
              </a:rPr>
              <a:t>Parliament Hill, in Ottawa, Ontario, is home to Canada’s central government.</a:t>
            </a:r>
          </a:p>
        </p:txBody>
      </p:sp>
      <p:pic>
        <p:nvPicPr>
          <p:cNvPr id="8" name="Picture 7" descr="canada-government_71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99" y="1170537"/>
            <a:ext cx="8229600" cy="5451730"/>
          </a:xfrm>
          <a:prstGeom prst="rect">
            <a:avLst/>
          </a:prstGeom>
          <a:ln w="381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350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873E4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9" name="Picture 2" descr="http://janellmcclure.typepad.com/files/political-map-of-canad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4" y="619961"/>
            <a:ext cx="8229600" cy="5618078"/>
          </a:xfrm>
          <a:prstGeom prst="rect">
            <a:avLst/>
          </a:prstGeom>
          <a:ln w="381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232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It has</a:t>
            </a:r>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95570" y="0"/>
            <a:ext cx="6952865" cy="2285241"/>
          </a:xfrm>
          <a:prstGeom prst="rect">
            <a:avLst/>
          </a:prstGeom>
          <a:noFill/>
        </p:spPr>
        <p:txBody>
          <a:bodyPr wrap="none" lIns="68580" tIns="34290" rIns="68580" bIns="34290">
            <a:spAutoFit/>
          </a:bodyPr>
          <a:lstStyle/>
          <a:p>
            <a:pPr algn="ctr"/>
            <a:r>
              <a:rPr lang="en-US" sz="72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Constitutional</a:t>
            </a:r>
          </a:p>
          <a:p>
            <a:pPr algn="ctr"/>
            <a:r>
              <a:rPr lang="en-US" sz="72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Monarchy</a:t>
            </a:r>
          </a:p>
        </p:txBody>
      </p:sp>
      <p:sp>
        <p:nvSpPr>
          <p:cNvPr id="8" name="TextBox 7"/>
          <p:cNvSpPr txBox="1"/>
          <p:nvPr/>
        </p:nvSpPr>
        <p:spPr>
          <a:xfrm>
            <a:off x="712694" y="2316163"/>
            <a:ext cx="7798777" cy="3970318"/>
          </a:xfrm>
          <a:prstGeom prst="rect">
            <a:avLst/>
          </a:prstGeom>
          <a:noFill/>
        </p:spPr>
        <p:txBody>
          <a:bodyPr wrap="square" rtlCol="0">
            <a:spAutoFit/>
          </a:bodyPr>
          <a:lstStyle/>
          <a:p>
            <a:pPr marL="566928" indent="-457200">
              <a:buFont typeface="Arial" panose="020B0604020202020204" pitchFamily="34" charset="0"/>
              <a:buChar char="•"/>
              <a:defRPr/>
            </a:pPr>
            <a:r>
              <a:rPr lang="en-US" sz="2800" u="sng" dirty="0">
                <a:latin typeface="KG First Time In Forever" panose="02000506000000020003" pitchFamily="2" charset="0"/>
                <a:ea typeface="KBScaredStraight" panose="02000603000000000000" pitchFamily="2" charset="0"/>
              </a:rPr>
              <a:t>Canada can be described as a constitutional monarchy</a:t>
            </a:r>
            <a:r>
              <a:rPr lang="en-US" sz="2800" dirty="0">
                <a:latin typeface="KG First Time In Forever" panose="02000506000000020003" pitchFamily="2" charset="0"/>
                <a:ea typeface="KBScaredStraight" panose="02000603000000000000" pitchFamily="2" charset="0"/>
              </a:rPr>
              <a:t>, which means that it has its own constitution but its head of state is the monarch of Great Britain. </a:t>
            </a:r>
          </a:p>
          <a:p>
            <a:pPr marL="365760" indent="-256032">
              <a:buFont typeface="Arial" pitchFamily="34" charset="0"/>
              <a:buChar char="•"/>
              <a:defRPr/>
            </a:pPr>
            <a:endParaRPr lang="en-US" sz="2800" dirty="0">
              <a:latin typeface="KG First Time In Forever" panose="02000506000000020003" pitchFamily="2" charset="0"/>
              <a:ea typeface="KBScaredStraight" panose="02000603000000000000" pitchFamily="2" charset="0"/>
            </a:endParaRPr>
          </a:p>
          <a:p>
            <a:pPr marL="566928" indent="-4572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Since the monarch does not live in Canada, she chooses a governor-general to act in her place. </a:t>
            </a:r>
          </a:p>
          <a:p>
            <a:pPr marL="1024128" lvl="1" indent="-4572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Both of these roles are mostly ceremonial and hold very little power.</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527604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43848" y="0"/>
            <a:ext cx="6656309" cy="1392689"/>
          </a:xfrm>
          <a:prstGeom prst="rect">
            <a:avLst/>
          </a:prstGeom>
          <a:noFill/>
        </p:spPr>
        <p:txBody>
          <a:bodyPr wrap="none" lIns="68580" tIns="34290" rIns="68580" bIns="34290">
            <a:spAutoFit/>
          </a:bodyPr>
          <a:lstStyle/>
          <a:p>
            <a:pPr algn="ctr"/>
            <a:r>
              <a:rPr lang="en-US" sz="86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Leadership</a:t>
            </a:r>
          </a:p>
        </p:txBody>
      </p:sp>
      <p:sp>
        <p:nvSpPr>
          <p:cNvPr id="8" name="TextBox 7"/>
          <p:cNvSpPr txBox="1"/>
          <p:nvPr/>
        </p:nvSpPr>
        <p:spPr>
          <a:xfrm>
            <a:off x="748225" y="1423467"/>
            <a:ext cx="7798777" cy="5547673"/>
          </a:xfrm>
          <a:prstGeom prst="rect">
            <a:avLst/>
          </a:prstGeom>
          <a:noFill/>
        </p:spPr>
        <p:txBody>
          <a:bodyPr wrap="square" rtlCol="0">
            <a:spAutoFit/>
          </a:bodyPr>
          <a:lstStyle/>
          <a:p>
            <a:pPr>
              <a:defRPr/>
            </a:pPr>
            <a:r>
              <a:rPr lang="en-US" sz="3200" dirty="0">
                <a:latin typeface="KG First Time In Forever" panose="02000506000000020003" pitchFamily="2" charset="0"/>
                <a:ea typeface="KBScaredStraight" panose="02000603000000000000" pitchFamily="2" charset="0"/>
              </a:rPr>
              <a:t>1. </a:t>
            </a:r>
            <a:r>
              <a:rPr lang="en-US" sz="3200" b="1" u="sng" dirty="0">
                <a:latin typeface="KG First Time In Forever" panose="02000506000000020003" pitchFamily="2" charset="0"/>
                <a:ea typeface="KBScaredStraight" panose="02000603000000000000" pitchFamily="2" charset="0"/>
              </a:rPr>
              <a:t>Head of State: Monarch</a:t>
            </a:r>
            <a:r>
              <a:rPr lang="en-US" sz="3200" u="sng" dirty="0">
                <a:latin typeface="KG First Time In Forever" panose="02000506000000020003" pitchFamily="2" charset="0"/>
                <a:ea typeface="KBScaredStraight" panose="02000603000000000000" pitchFamily="2" charset="0"/>
              </a:rPr>
              <a:t> of the United Kingdom </a:t>
            </a:r>
            <a:r>
              <a:rPr lang="en-US" sz="3200" dirty="0">
                <a:latin typeface="KG First Time In Forever" panose="02000506000000020003" pitchFamily="2" charset="0"/>
                <a:ea typeface="KBScaredStraight" panose="02000603000000000000" pitchFamily="2" charset="0"/>
              </a:rPr>
              <a:t>(presently, Queen Elizabeth II); mostly ceremonial with little political power</a:t>
            </a:r>
          </a:p>
          <a:p>
            <a:pPr>
              <a:defRPr/>
            </a:pPr>
            <a:endParaRPr lang="en-US" sz="2000" dirty="0">
              <a:latin typeface="KG First Time In Forever" panose="02000506000000020003" pitchFamily="2" charset="0"/>
              <a:ea typeface="KBScaredStraight" panose="02000603000000000000" pitchFamily="2" charset="0"/>
            </a:endParaRPr>
          </a:p>
          <a:p>
            <a:pPr>
              <a:defRPr/>
            </a:pPr>
            <a:r>
              <a:rPr lang="en-US" sz="3200" dirty="0">
                <a:latin typeface="KG First Time In Forever" panose="02000506000000020003" pitchFamily="2" charset="0"/>
                <a:ea typeface="KBScaredStraight" panose="02000603000000000000" pitchFamily="2" charset="0"/>
              </a:rPr>
              <a:t>2</a:t>
            </a:r>
            <a:r>
              <a:rPr lang="en-US" sz="3200" u="sng" dirty="0">
                <a:latin typeface="KG First Time In Forever" panose="02000506000000020003" pitchFamily="2" charset="0"/>
                <a:ea typeface="KBScaredStraight" panose="02000603000000000000" pitchFamily="2" charset="0"/>
              </a:rPr>
              <a:t>. </a:t>
            </a:r>
            <a:r>
              <a:rPr lang="en-US" sz="3200" b="1" u="sng" dirty="0">
                <a:latin typeface="KG First Time In Forever" panose="02000506000000020003" pitchFamily="2" charset="0"/>
                <a:ea typeface="KBScaredStraight" panose="02000603000000000000" pitchFamily="2" charset="0"/>
              </a:rPr>
              <a:t>Governor General</a:t>
            </a:r>
            <a:r>
              <a:rPr lang="en-US" sz="3200" u="sng" dirty="0">
                <a:latin typeface="KG First Time In Forever" panose="02000506000000020003" pitchFamily="2" charset="0"/>
                <a:ea typeface="KBScaredStraight" panose="02000603000000000000" pitchFamily="2" charset="0"/>
              </a:rPr>
              <a:t>: stands in for the monarch </a:t>
            </a:r>
            <a:r>
              <a:rPr lang="en-US" sz="3200" dirty="0">
                <a:latin typeface="KG First Time In Forever" panose="02000506000000020003" pitchFamily="2" charset="0"/>
                <a:ea typeface="KBScaredStraight" panose="02000603000000000000" pitchFamily="2" charset="0"/>
              </a:rPr>
              <a:t>to represent her interests in Canada</a:t>
            </a:r>
          </a:p>
          <a:p>
            <a:pPr>
              <a:defRPr/>
            </a:pPr>
            <a:endParaRPr lang="en-US" sz="2000" dirty="0">
              <a:latin typeface="KG First Time In Forever" panose="02000506000000020003" pitchFamily="2" charset="0"/>
              <a:ea typeface="KBScaredStraight" panose="02000603000000000000" pitchFamily="2" charset="0"/>
            </a:endParaRPr>
          </a:p>
          <a:p>
            <a:pPr>
              <a:defRPr/>
            </a:pPr>
            <a:r>
              <a:rPr lang="en-US" sz="3200" dirty="0">
                <a:latin typeface="KG First Time In Forever" panose="02000506000000020003" pitchFamily="2" charset="0"/>
                <a:ea typeface="KBScaredStraight" panose="02000603000000000000" pitchFamily="2" charset="0"/>
              </a:rPr>
              <a:t>3. </a:t>
            </a:r>
            <a:r>
              <a:rPr lang="en-US" sz="3200" b="1" u="sng" dirty="0">
                <a:latin typeface="KG First Time In Forever" panose="02000506000000020003" pitchFamily="2" charset="0"/>
                <a:ea typeface="KBScaredStraight" panose="02000603000000000000" pitchFamily="2" charset="0"/>
              </a:rPr>
              <a:t>Prime Minister</a:t>
            </a:r>
            <a:r>
              <a:rPr lang="en-US" sz="3200" u="sng" dirty="0">
                <a:latin typeface="KG First Time In Forever" panose="02000506000000020003" pitchFamily="2" charset="0"/>
                <a:ea typeface="KBScaredStraight" panose="02000603000000000000" pitchFamily="2" charset="0"/>
              </a:rPr>
              <a:t>: holds the most political power </a:t>
            </a:r>
            <a:r>
              <a:rPr lang="en-US" sz="3200" dirty="0">
                <a:latin typeface="KG First Time In Forever" panose="02000506000000020003" pitchFamily="2" charset="0"/>
                <a:ea typeface="KBScaredStraight" panose="02000603000000000000" pitchFamily="2" charset="0"/>
              </a:rPr>
              <a:t>and makes key executive decisions; works closely with the legislature</a:t>
            </a:r>
          </a:p>
          <a:p>
            <a:pPr marL="457200" indent="-457200">
              <a:buFont typeface="Arial" panose="020B0604020202020204" pitchFamily="34" charset="0"/>
              <a:buChar char="•"/>
            </a:pPr>
            <a:endParaRPr lang="en-US" sz="285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113785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873E4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0" name="Rectangle 9"/>
          <p:cNvSpPr/>
          <p:nvPr/>
        </p:nvSpPr>
        <p:spPr>
          <a:xfrm>
            <a:off x="2110886" y="0"/>
            <a:ext cx="4894730" cy="6858000"/>
          </a:xfrm>
          <a:prstGeom prst="rect">
            <a:avLst/>
          </a:prstGeom>
          <a:solidFill>
            <a:schemeClr val="bg1">
              <a:alpha val="83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45377" y="-18123"/>
            <a:ext cx="11296357" cy="1200329"/>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Her Majesty</a:t>
            </a:r>
          </a:p>
          <a:p>
            <a:pPr algn="ctr"/>
            <a:r>
              <a:rPr lang="en-US" sz="3600" dirty="0">
                <a:latin typeface="KG First Time In Forever" panose="02000506000000020003" pitchFamily="2" charset="0"/>
                <a:ea typeface="KBScaredStraight" panose="02000603000000000000" pitchFamily="2" charset="0"/>
              </a:rPr>
              <a:t>Queen Elizabeth II</a:t>
            </a:r>
          </a:p>
        </p:txBody>
      </p:sp>
      <p:pic>
        <p:nvPicPr>
          <p:cNvPr id="13" name="Content Placeholder 5" descr="royal_quee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68573" y="1399964"/>
            <a:ext cx="4179355" cy="5029200"/>
          </a:xfrm>
          <a:prstGeom prst="rect">
            <a:avLst/>
          </a:prstGeom>
          <a:ln w="285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6753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873E4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0" name="Rectangle 9"/>
          <p:cNvSpPr/>
          <p:nvPr/>
        </p:nvSpPr>
        <p:spPr>
          <a:xfrm>
            <a:off x="2110886" y="0"/>
            <a:ext cx="4894730" cy="6858000"/>
          </a:xfrm>
          <a:prstGeom prst="rect">
            <a:avLst/>
          </a:prstGeom>
          <a:solidFill>
            <a:schemeClr val="bg1">
              <a:alpha val="83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45377" y="-18123"/>
            <a:ext cx="11296357" cy="1754326"/>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His Excellency</a:t>
            </a:r>
          </a:p>
          <a:p>
            <a:pPr algn="ctr"/>
            <a:r>
              <a:rPr lang="en-US" sz="3600" dirty="0">
                <a:latin typeface="KG First Time In Forever" panose="02000506000000020003" pitchFamily="2" charset="0"/>
                <a:ea typeface="KBScaredStraight" panose="02000603000000000000" pitchFamily="2" charset="0"/>
              </a:rPr>
              <a:t>The Right Honorable</a:t>
            </a:r>
          </a:p>
          <a:p>
            <a:pPr algn="ctr"/>
            <a:r>
              <a:rPr lang="en-US" sz="3600" dirty="0">
                <a:latin typeface="KG First Time In Forever" panose="02000506000000020003" pitchFamily="2" charset="0"/>
                <a:ea typeface="KBScaredStraight" panose="02000603000000000000" pitchFamily="2" charset="0"/>
              </a:rPr>
              <a:t>David Johnston</a:t>
            </a:r>
          </a:p>
        </p:txBody>
      </p:sp>
      <p:sp>
        <p:nvSpPr>
          <p:cNvPr id="12" name="TextBox 11"/>
          <p:cNvSpPr txBox="1"/>
          <p:nvPr/>
        </p:nvSpPr>
        <p:spPr>
          <a:xfrm>
            <a:off x="-1089925" y="6313602"/>
            <a:ext cx="11296357" cy="523220"/>
          </a:xfrm>
          <a:prstGeom prst="rect">
            <a:avLst/>
          </a:prstGeom>
          <a:noFill/>
        </p:spPr>
        <p:txBody>
          <a:bodyPr wrap="square" rtlCol="0">
            <a:spAutoFit/>
          </a:bodyPr>
          <a:lstStyle/>
          <a:p>
            <a:pPr algn="ctr"/>
            <a:r>
              <a:rPr lang="en-US" sz="2800" dirty="0">
                <a:latin typeface="KG First Time In Forever" panose="02000506000000020003" pitchFamily="2" charset="0"/>
                <a:ea typeface="KBScaredStraight" panose="02000603000000000000" pitchFamily="2" charset="0"/>
              </a:rPr>
              <a:t>Governor General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838" y="1695862"/>
            <a:ext cx="2953512" cy="466344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6998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873E4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0" name="Rectangle 9"/>
          <p:cNvSpPr/>
          <p:nvPr/>
        </p:nvSpPr>
        <p:spPr>
          <a:xfrm>
            <a:off x="2110886" y="0"/>
            <a:ext cx="4894730" cy="6858000"/>
          </a:xfrm>
          <a:prstGeom prst="rect">
            <a:avLst/>
          </a:prstGeom>
          <a:solidFill>
            <a:schemeClr val="bg1">
              <a:alpha val="83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45377" y="-18123"/>
            <a:ext cx="11296357" cy="1200329"/>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The Right Honorable</a:t>
            </a:r>
          </a:p>
          <a:p>
            <a:pPr algn="ctr"/>
            <a:r>
              <a:rPr lang="en-US" sz="3600" dirty="0">
                <a:latin typeface="KG First Time In Forever" panose="02000506000000020003" pitchFamily="2" charset="0"/>
                <a:ea typeface="KBScaredStraight" panose="02000603000000000000" pitchFamily="2" charset="0"/>
              </a:rPr>
              <a:t>Justin Trudeau</a:t>
            </a:r>
          </a:p>
        </p:txBody>
      </p:sp>
      <p:sp>
        <p:nvSpPr>
          <p:cNvPr id="12" name="TextBox 11"/>
          <p:cNvSpPr txBox="1"/>
          <p:nvPr/>
        </p:nvSpPr>
        <p:spPr>
          <a:xfrm>
            <a:off x="-1089925" y="6313602"/>
            <a:ext cx="11296357" cy="523220"/>
          </a:xfrm>
          <a:prstGeom prst="rect">
            <a:avLst/>
          </a:prstGeom>
          <a:noFill/>
        </p:spPr>
        <p:txBody>
          <a:bodyPr wrap="square" rtlCol="0">
            <a:spAutoFit/>
          </a:bodyPr>
          <a:lstStyle/>
          <a:p>
            <a:pPr algn="ctr"/>
            <a:r>
              <a:rPr lang="en-US" sz="2800" dirty="0">
                <a:latin typeface="KG First Time In Forever" panose="02000506000000020003" pitchFamily="2" charset="0"/>
                <a:ea typeface="KBScaredStraight" panose="02000603000000000000" pitchFamily="2" charset="0"/>
              </a:rPr>
              <a:t>Prime Minister</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4559" r="24853"/>
          <a:stretch/>
        </p:blipFill>
        <p:spPr>
          <a:xfrm>
            <a:off x="2585728" y="1182206"/>
            <a:ext cx="3945045" cy="512064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850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67443" y="316005"/>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3227871"/>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600" b="1" dirty="0">
                <a:latin typeface="Candara" panose="020E0502030303020204" pitchFamily="34" charset="0"/>
              </a:rPr>
              <a:t>LEARNING TARGET</a:t>
            </a:r>
          </a:p>
          <a:p>
            <a:endParaRPr lang="en-US" sz="3600" b="1" dirty="0">
              <a:latin typeface="Candara" panose="020E0502030303020204" pitchFamily="34" charset="0"/>
            </a:endParaRPr>
          </a:p>
          <a:p>
            <a:r>
              <a:rPr lang="en-US" sz="3600" b="1" dirty="0">
                <a:latin typeface="Candara" panose="020E0502030303020204" pitchFamily="34" charset="0"/>
              </a:rPr>
              <a:t>I can explain the role that citizens play in choosing the leader of Canada (parliamentary Democracy).</a:t>
            </a: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320956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735973" y="0"/>
            <a:ext cx="7823295" cy="2100575"/>
          </a:xfrm>
          <a:prstGeom prst="rect">
            <a:avLst/>
          </a:prstGeom>
          <a:noFill/>
        </p:spPr>
        <p:txBody>
          <a:bodyPr wrap="none" lIns="68580" tIns="34290" rIns="68580" bIns="34290">
            <a:spAutoFit/>
          </a:bodyPr>
          <a:lstStyle/>
          <a:p>
            <a:pPr algn="ctr"/>
            <a:r>
              <a:rPr lang="en-US" sz="66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How Leaders</a:t>
            </a:r>
          </a:p>
          <a:p>
            <a:pPr algn="ctr"/>
            <a:r>
              <a:rPr lang="en-US" sz="66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Are Chosen</a:t>
            </a:r>
          </a:p>
        </p:txBody>
      </p:sp>
      <p:sp>
        <p:nvSpPr>
          <p:cNvPr id="8" name="TextBox 7"/>
          <p:cNvSpPr txBox="1"/>
          <p:nvPr/>
        </p:nvSpPr>
        <p:spPr>
          <a:xfrm>
            <a:off x="748225" y="2777683"/>
            <a:ext cx="7798777" cy="3270126"/>
          </a:xfrm>
          <a:prstGeom prst="rect">
            <a:avLst/>
          </a:prstGeom>
          <a:noFill/>
        </p:spPr>
        <p:txBody>
          <a:bodyPr wrap="square" rtlCol="0">
            <a:spAutoFit/>
          </a:bodyPr>
          <a:lstStyle/>
          <a:p>
            <a:pPr marL="457200" indent="-457200">
              <a:buFont typeface="Arial" panose="020B0604020202020204" pitchFamily="34" charset="0"/>
              <a:buChar char="•"/>
            </a:pPr>
            <a:r>
              <a:rPr lang="en-US" sz="3200" b="1" u="sng" dirty="0">
                <a:latin typeface="KG First Time In Forever" panose="02000506000000020003" pitchFamily="2" charset="0"/>
                <a:ea typeface="KBScaredStraight" panose="02000603000000000000" pitchFamily="2" charset="0"/>
              </a:rPr>
              <a:t>Monarch</a:t>
            </a:r>
            <a:r>
              <a:rPr lang="en-US" sz="3200" u="sng" dirty="0">
                <a:latin typeface="KG First Time In Forever" panose="02000506000000020003" pitchFamily="2" charset="0"/>
                <a:ea typeface="KBScaredStraight" panose="02000603000000000000" pitchFamily="2" charset="0"/>
              </a:rPr>
              <a:t>: position inherited through family line</a:t>
            </a:r>
          </a:p>
          <a:p>
            <a:pPr marL="457200" indent="-457200">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b="1" u="sng" dirty="0">
                <a:latin typeface="KG First Time In Forever" panose="02000506000000020003" pitchFamily="2" charset="0"/>
                <a:ea typeface="KBScaredStraight" panose="02000603000000000000" pitchFamily="2" charset="0"/>
              </a:rPr>
              <a:t>Governor General: </a:t>
            </a:r>
            <a:r>
              <a:rPr lang="en-US" sz="3200" u="sng" dirty="0">
                <a:latin typeface="KG First Time In Forever" panose="02000506000000020003" pitchFamily="2" charset="0"/>
                <a:ea typeface="KBScaredStraight" panose="02000603000000000000" pitchFamily="2" charset="0"/>
              </a:rPr>
              <a:t>appointed by the monarch; serves a 5-year term</a:t>
            </a:r>
          </a:p>
          <a:p>
            <a:pPr marL="457200" indent="-457200">
              <a:buFont typeface="Arial" panose="020B0604020202020204" pitchFamily="34" charset="0"/>
              <a:buChar char="•"/>
            </a:pPr>
            <a:endParaRPr lang="en-US" sz="285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89577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735973" y="0"/>
            <a:ext cx="7823295" cy="2100575"/>
          </a:xfrm>
          <a:prstGeom prst="rect">
            <a:avLst/>
          </a:prstGeom>
          <a:noFill/>
        </p:spPr>
        <p:txBody>
          <a:bodyPr wrap="none" lIns="68580" tIns="34290" rIns="68580" bIns="34290">
            <a:spAutoFit/>
          </a:bodyPr>
          <a:lstStyle/>
          <a:p>
            <a:pPr algn="ctr"/>
            <a:r>
              <a:rPr lang="en-US" sz="66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How Leaders</a:t>
            </a:r>
          </a:p>
          <a:p>
            <a:pPr algn="ctr"/>
            <a:r>
              <a:rPr lang="en-US" sz="66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Are Chosen</a:t>
            </a:r>
          </a:p>
        </p:txBody>
      </p:sp>
      <p:sp>
        <p:nvSpPr>
          <p:cNvPr id="8" name="TextBox 7"/>
          <p:cNvSpPr txBox="1"/>
          <p:nvPr/>
        </p:nvSpPr>
        <p:spPr>
          <a:xfrm>
            <a:off x="748225" y="2777683"/>
            <a:ext cx="7798777" cy="3016210"/>
          </a:xfrm>
          <a:prstGeom prst="rect">
            <a:avLst/>
          </a:prstGeom>
          <a:noFill/>
        </p:spPr>
        <p:txBody>
          <a:bodyPr wrap="square" rtlCol="0">
            <a:spAutoFit/>
          </a:bodyPr>
          <a:lstStyle/>
          <a:p>
            <a:pPr marL="457200" indent="-457200">
              <a:buFont typeface="Arial" panose="020B0604020202020204" pitchFamily="34" charset="0"/>
              <a:buChar char="•"/>
            </a:pPr>
            <a:r>
              <a:rPr lang="en-US" sz="3200" b="1" u="sng" dirty="0">
                <a:latin typeface="KG First Time In Forever" panose="02000506000000020003" pitchFamily="2" charset="0"/>
                <a:ea typeface="KBScaredStraight" panose="02000603000000000000" pitchFamily="2" charset="0"/>
              </a:rPr>
              <a:t>Prime Minister</a:t>
            </a:r>
            <a:r>
              <a:rPr lang="en-US" sz="3200" u="sng" dirty="0">
                <a:latin typeface="KG First Time In Forever" panose="02000506000000020003" pitchFamily="2" charset="0"/>
                <a:ea typeface="KBScaredStraight" panose="02000603000000000000" pitchFamily="2" charset="0"/>
              </a:rPr>
              <a:t>: </a:t>
            </a:r>
            <a:r>
              <a:rPr lang="en-US" sz="3200" dirty="0">
                <a:latin typeface="KG First Time In Forever" panose="02000506000000020003" pitchFamily="2" charset="0"/>
                <a:ea typeface="KBScaredStraight" panose="02000603000000000000" pitchFamily="2" charset="0"/>
              </a:rPr>
              <a:t>Citizens age 18 and older vote to elect members to the House of Commons. The governor general then selects a prime minister from the majority party in the elected legislature. </a:t>
            </a:r>
            <a:endParaRPr lang="en-US" sz="285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761527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25863" y="0"/>
            <a:ext cx="6692281" cy="1392689"/>
          </a:xfrm>
          <a:prstGeom prst="rect">
            <a:avLst/>
          </a:prstGeom>
          <a:noFill/>
        </p:spPr>
        <p:txBody>
          <a:bodyPr wrap="none" lIns="68580" tIns="34290" rIns="68580" bIns="34290">
            <a:spAutoFit/>
          </a:bodyPr>
          <a:lstStyle/>
          <a:p>
            <a:pPr algn="ctr"/>
            <a:r>
              <a:rPr lang="en-US" sz="86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Legislature</a:t>
            </a:r>
          </a:p>
        </p:txBody>
      </p:sp>
      <p:sp>
        <p:nvSpPr>
          <p:cNvPr id="8" name="TextBox 7"/>
          <p:cNvSpPr txBox="1"/>
          <p:nvPr/>
        </p:nvSpPr>
        <p:spPr>
          <a:xfrm>
            <a:off x="748225" y="1423467"/>
            <a:ext cx="7798777" cy="5917004"/>
          </a:xfrm>
          <a:prstGeom prst="rect">
            <a:avLst/>
          </a:prstGeom>
          <a:noFill/>
        </p:spPr>
        <p:txBody>
          <a:bodyPr wrap="square" rtlCol="0">
            <a:spAutoFit/>
          </a:bodyPr>
          <a:lstStyle/>
          <a:p>
            <a:pPr marL="457200" indent="-4572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A country’s legislature is its central authority (law-making body).</a:t>
            </a:r>
          </a:p>
          <a:p>
            <a:pPr marL="457200" indent="-457200">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3200" u="sng" dirty="0">
                <a:latin typeface="KG First Time In Forever" panose="02000506000000020003" pitchFamily="2" charset="0"/>
                <a:ea typeface="KBScaredStraight" panose="02000603000000000000" pitchFamily="2" charset="0"/>
              </a:rPr>
              <a:t>Canada’s legislature is called Parliament.</a:t>
            </a:r>
          </a:p>
          <a:p>
            <a:pPr marL="457200" indent="-457200">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The citizens of Canada vote for members of one House of Parliament.</a:t>
            </a:r>
          </a:p>
          <a:p>
            <a:pPr marL="457200" indent="-457200">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Members of Parliament belong to many different political parties.</a:t>
            </a:r>
          </a:p>
          <a:p>
            <a:pPr marL="457200" indent="-457200">
              <a:buFont typeface="Arial" panose="020B0604020202020204" pitchFamily="34" charset="0"/>
              <a:buChar char="•"/>
            </a:pPr>
            <a:endParaRPr lang="en-US" sz="285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716428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873E4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4" y="536219"/>
            <a:ext cx="8229600" cy="5787617"/>
          </a:xfrm>
          <a:prstGeom prst="rect">
            <a:avLst/>
          </a:prstGeom>
          <a:ln w="28575">
            <a:solidFill>
              <a:schemeClr val="tx1"/>
            </a:solidFill>
          </a:ln>
          <a:effectLst>
            <a:outerShdw blurRad="292100" dist="139700" dir="2700000" algn="tl" rotWithShape="0">
              <a:srgbClr val="333333">
                <a:alpha val="65000"/>
              </a:srgbClr>
            </a:outerShdw>
          </a:effectLst>
        </p:spPr>
      </p:pic>
      <p:sp>
        <p:nvSpPr>
          <p:cNvPr id="11" name="TextBox 10"/>
          <p:cNvSpPr txBox="1"/>
          <p:nvPr/>
        </p:nvSpPr>
        <p:spPr>
          <a:xfrm>
            <a:off x="457194" y="536219"/>
            <a:ext cx="8229600" cy="400110"/>
          </a:xfrm>
          <a:prstGeom prst="rect">
            <a:avLst/>
          </a:prstGeom>
          <a:solidFill>
            <a:schemeClr val="bg1"/>
          </a:solidFill>
        </p:spPr>
        <p:txBody>
          <a:bodyPr wrap="square" rtlCol="0">
            <a:spAutoFit/>
          </a:bodyPr>
          <a:lstStyle/>
          <a:p>
            <a:r>
              <a:rPr lang="en-US" sz="2000" dirty="0">
                <a:latin typeface="KG First Time In Forever" panose="02000506000000020003" pitchFamily="2" charset="0"/>
                <a:ea typeface="KBScaredStraight" panose="02000603000000000000" pitchFamily="2" charset="0"/>
              </a:rPr>
              <a:t>Political Parties in Canada’s Government</a:t>
            </a:r>
          </a:p>
        </p:txBody>
      </p:sp>
    </p:spTree>
    <p:extLst>
      <p:ext uri="{BB962C8B-B14F-4D97-AF65-F5344CB8AC3E}">
        <p14:creationId xmlns:p14="http://schemas.microsoft.com/office/powerpoint/2010/main" val="2398740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25863" y="0"/>
            <a:ext cx="6692281" cy="1392689"/>
          </a:xfrm>
          <a:prstGeom prst="rect">
            <a:avLst/>
          </a:prstGeom>
          <a:noFill/>
        </p:spPr>
        <p:txBody>
          <a:bodyPr wrap="none" lIns="68580" tIns="34290" rIns="68580" bIns="34290">
            <a:spAutoFit/>
          </a:bodyPr>
          <a:lstStyle/>
          <a:p>
            <a:pPr algn="ctr"/>
            <a:r>
              <a:rPr lang="en-US" sz="86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Legislature</a:t>
            </a:r>
          </a:p>
        </p:txBody>
      </p:sp>
      <p:sp>
        <p:nvSpPr>
          <p:cNvPr id="8" name="TextBox 7"/>
          <p:cNvSpPr txBox="1"/>
          <p:nvPr/>
        </p:nvSpPr>
        <p:spPr>
          <a:xfrm>
            <a:off x="748225" y="1423467"/>
            <a:ext cx="7798777" cy="6655668"/>
          </a:xfrm>
          <a:prstGeom prst="rect">
            <a:avLst/>
          </a:prstGeom>
          <a:noFill/>
        </p:spPr>
        <p:txBody>
          <a:bodyPr wrap="square" rtlCol="0">
            <a:spAutoFit/>
          </a:bodyPr>
          <a:lstStyle/>
          <a:p>
            <a:pPr marL="457200" indent="-457200">
              <a:buFont typeface="Arial" panose="020B0604020202020204" pitchFamily="34" charset="0"/>
              <a:buChar char="•"/>
            </a:pPr>
            <a:r>
              <a:rPr lang="en-US" sz="2550" dirty="0">
                <a:latin typeface="KG First Time In Forever" panose="02000506000000020003" pitchFamily="2" charset="0"/>
                <a:ea typeface="KBScaredStraight" panose="02000603000000000000" pitchFamily="2" charset="0"/>
              </a:rPr>
              <a:t>The Parliament of Canada is the country’s bicameral legislature.</a:t>
            </a:r>
          </a:p>
          <a:p>
            <a:pPr marL="457200" indent="-457200">
              <a:buFont typeface="Arial" panose="020B0604020202020204" pitchFamily="34" charset="0"/>
              <a:buChar char="•"/>
            </a:pPr>
            <a:endParaRPr lang="en-US" sz="1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550" dirty="0">
                <a:latin typeface="KG First Time In Forever" panose="02000506000000020003" pitchFamily="2" charset="0"/>
                <a:ea typeface="KBScaredStraight" panose="02000603000000000000" pitchFamily="2" charset="0"/>
              </a:rPr>
              <a:t>It consists of: </a:t>
            </a:r>
          </a:p>
          <a:p>
            <a:pPr marL="457200" indent="-457200">
              <a:lnSpc>
                <a:spcPct val="90000"/>
              </a:lnSpc>
              <a:buFont typeface="+mj-lt"/>
              <a:buAutoNum type="arabicPeriod"/>
            </a:pPr>
            <a:r>
              <a:rPr lang="en-US" sz="2550" b="1" dirty="0">
                <a:latin typeface="KG First Time In Forever" panose="02000506000000020003" pitchFamily="2" charset="0"/>
                <a:ea typeface="KBScaredStraight" panose="02000603000000000000" pitchFamily="2" charset="0"/>
              </a:rPr>
              <a:t>Senate </a:t>
            </a:r>
            <a:r>
              <a:rPr lang="en-US" sz="2550" dirty="0">
                <a:latin typeface="KG First Time In Forever" panose="02000506000000020003" pitchFamily="2" charset="0"/>
                <a:ea typeface="KBScaredStraight" panose="02000603000000000000" pitchFamily="2" charset="0"/>
              </a:rPr>
              <a:t>(105 seats): members are appointed by the governor general with advice from the Prime Minister</a:t>
            </a:r>
          </a:p>
          <a:p>
            <a:pPr marL="800100" lvl="1" indent="-342900">
              <a:lnSpc>
                <a:spcPct val="90000"/>
              </a:lnSpc>
              <a:buFont typeface="Arial" panose="020B0604020202020204" pitchFamily="34" charset="0"/>
              <a:buChar char="•"/>
            </a:pPr>
            <a:r>
              <a:rPr lang="en-US" sz="2550" dirty="0">
                <a:latin typeface="KG First Time In Forever" panose="02000506000000020003" pitchFamily="2" charset="0"/>
                <a:ea typeface="KBScaredStraight" panose="02000603000000000000" pitchFamily="2" charset="0"/>
              </a:rPr>
              <a:t>Members are not elected by the people; can serve until they are 75 years old</a:t>
            </a:r>
          </a:p>
          <a:p>
            <a:pPr marL="990600" lvl="1" indent="-533400">
              <a:lnSpc>
                <a:spcPct val="90000"/>
              </a:lnSpc>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endParaRPr>
          </a:p>
          <a:p>
            <a:pPr>
              <a:lnSpc>
                <a:spcPct val="90000"/>
              </a:lnSpc>
            </a:pPr>
            <a:r>
              <a:rPr lang="en-US" sz="2550" b="1" dirty="0">
                <a:latin typeface="KG First Time In Forever" panose="02000506000000020003" pitchFamily="2" charset="0"/>
                <a:ea typeface="KBScaredStraight" panose="02000603000000000000" pitchFamily="2" charset="0"/>
              </a:rPr>
              <a:t>2.   House of Commons </a:t>
            </a:r>
            <a:r>
              <a:rPr lang="en-US" sz="2550" dirty="0">
                <a:latin typeface="KG First Time In Forever" panose="02000506000000020003" pitchFamily="2" charset="0"/>
                <a:ea typeface="KBScaredStraight" panose="02000603000000000000" pitchFamily="2" charset="0"/>
              </a:rPr>
              <a:t>(308 seats): members are           	directly elected by the people</a:t>
            </a:r>
          </a:p>
          <a:p>
            <a:pPr marL="800100" lvl="1" indent="-342900">
              <a:lnSpc>
                <a:spcPct val="90000"/>
              </a:lnSpc>
              <a:buFont typeface="Arial" panose="020B0604020202020204" pitchFamily="34" charset="0"/>
              <a:buChar char="•"/>
            </a:pPr>
            <a:r>
              <a:rPr lang="en-US" sz="2550" dirty="0">
                <a:latin typeface="KG First Time In Forever" panose="02000506000000020003" pitchFamily="2" charset="0"/>
                <a:ea typeface="KBScaredStraight" panose="02000603000000000000" pitchFamily="2" charset="0"/>
              </a:rPr>
              <a:t>Members serve 5-year terms</a:t>
            </a:r>
          </a:p>
          <a:p>
            <a:pPr marL="800100" lvl="1" indent="-342900">
              <a:lnSpc>
                <a:spcPct val="90000"/>
              </a:lnSpc>
              <a:buFont typeface="Arial" panose="020B0604020202020204" pitchFamily="34" charset="0"/>
              <a:buChar char="•"/>
            </a:pPr>
            <a:r>
              <a:rPr lang="en-US" sz="2550" dirty="0">
                <a:latin typeface="KG First Time In Forever" panose="02000506000000020003" pitchFamily="2" charset="0"/>
                <a:ea typeface="KBScaredStraight" panose="02000603000000000000" pitchFamily="2" charset="0"/>
              </a:rPr>
              <a:t>Prime Minister is chosen from the majority party in the House of Commons.</a:t>
            </a:r>
          </a:p>
          <a:p>
            <a:pPr marL="457200" indent="-457200">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5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934391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873E4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50" y="268069"/>
            <a:ext cx="7924800" cy="5943600"/>
          </a:xfrm>
          <a:prstGeom prst="rect">
            <a:avLst/>
          </a:prstGeom>
          <a:ln w="38100">
            <a:solidFill>
              <a:schemeClr val="tx1"/>
            </a:solidFill>
          </a:ln>
          <a:effectLst>
            <a:outerShdw blurRad="292100" dist="139700" dir="2700000" algn="tl" rotWithShape="0">
              <a:srgbClr val="333333">
                <a:alpha val="65000"/>
              </a:srgbClr>
            </a:outerShdw>
          </a:effectLst>
        </p:spPr>
      </p:pic>
      <p:sp>
        <p:nvSpPr>
          <p:cNvPr id="10" name="TextBox 9"/>
          <p:cNvSpPr txBox="1"/>
          <p:nvPr/>
        </p:nvSpPr>
        <p:spPr>
          <a:xfrm>
            <a:off x="-895934" y="6211669"/>
            <a:ext cx="11296357" cy="707886"/>
          </a:xfrm>
          <a:prstGeom prst="rect">
            <a:avLst/>
          </a:prstGeom>
          <a:noFill/>
        </p:spPr>
        <p:txBody>
          <a:bodyPr wrap="square" rtlCol="0">
            <a:spAutoFit/>
          </a:bodyPr>
          <a:lstStyle/>
          <a:p>
            <a:pPr algn="ctr"/>
            <a:r>
              <a:rPr lang="en-US" sz="4000" dirty="0">
                <a:latin typeface="KG First Time In Forever" panose="02000506000000020003" pitchFamily="2" charset="0"/>
                <a:ea typeface="KBScaredStraight" panose="02000603000000000000" pitchFamily="2" charset="0"/>
              </a:rPr>
              <a:t>Canadian Senate</a:t>
            </a:r>
          </a:p>
        </p:txBody>
      </p:sp>
    </p:spTree>
    <p:extLst>
      <p:ext uri="{BB962C8B-B14F-4D97-AF65-F5344CB8AC3E}">
        <p14:creationId xmlns:p14="http://schemas.microsoft.com/office/powerpoint/2010/main" val="1460272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873E4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0" name="TextBox 9"/>
          <p:cNvSpPr txBox="1"/>
          <p:nvPr/>
        </p:nvSpPr>
        <p:spPr>
          <a:xfrm>
            <a:off x="-922829" y="6000750"/>
            <a:ext cx="11296357" cy="707886"/>
          </a:xfrm>
          <a:prstGeom prst="rect">
            <a:avLst/>
          </a:prstGeom>
          <a:noFill/>
        </p:spPr>
        <p:txBody>
          <a:bodyPr wrap="square" rtlCol="0">
            <a:spAutoFit/>
          </a:bodyPr>
          <a:lstStyle/>
          <a:p>
            <a:pPr algn="ctr"/>
            <a:r>
              <a:rPr lang="en-US" sz="4000" dirty="0">
                <a:latin typeface="KG First Time In Forever" panose="02000506000000020003" pitchFamily="2" charset="0"/>
                <a:ea typeface="KBScaredStraight" panose="02000603000000000000" pitchFamily="2" charset="0"/>
              </a:rPr>
              <a:t>Canadian House of Commons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4" y="443273"/>
            <a:ext cx="8686800" cy="5325123"/>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9278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022941" y="0"/>
            <a:ext cx="5098127" cy="2100575"/>
          </a:xfrm>
          <a:prstGeom prst="rect">
            <a:avLst/>
          </a:prstGeom>
          <a:noFill/>
        </p:spPr>
        <p:txBody>
          <a:bodyPr wrap="none" lIns="68580" tIns="34290" rIns="68580" bIns="34290">
            <a:spAutoFit/>
          </a:bodyPr>
          <a:lstStyle/>
          <a:p>
            <a:pPr algn="ctr"/>
            <a:r>
              <a:rPr lang="en-US" sz="6600" b="1" u="sng"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Parliamentary</a:t>
            </a:r>
          </a:p>
          <a:p>
            <a:pPr algn="ctr"/>
            <a:r>
              <a:rPr lang="en-US" sz="6600" b="1" u="sng"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Democracy</a:t>
            </a:r>
          </a:p>
        </p:txBody>
      </p:sp>
      <p:sp>
        <p:nvSpPr>
          <p:cNvPr id="8" name="TextBox 7"/>
          <p:cNvSpPr txBox="1"/>
          <p:nvPr/>
        </p:nvSpPr>
        <p:spPr>
          <a:xfrm>
            <a:off x="828698" y="2716752"/>
            <a:ext cx="7798777" cy="4981364"/>
          </a:xfrm>
          <a:prstGeom prst="rect">
            <a:avLst/>
          </a:prstGeom>
          <a:noFill/>
        </p:spPr>
        <p:txBody>
          <a:bodyPr wrap="square" rtlCol="0">
            <a:spAutoFit/>
          </a:bodyPr>
          <a:lstStyle/>
          <a:p>
            <a:pPr marL="342900" indent="-342900">
              <a:lnSpc>
                <a:spcPct val="80000"/>
              </a:lnSpc>
              <a:buFont typeface="Arial" panose="020B0604020202020204" pitchFamily="34" charset="0"/>
              <a:buChar char="•"/>
              <a:defRPr/>
            </a:pPr>
            <a:r>
              <a:rPr lang="en-US" sz="2700" dirty="0">
                <a:latin typeface="KG First Time In Forever" panose="02000506000000020003" pitchFamily="2" charset="0"/>
                <a:ea typeface="KBScaredStraight" panose="02000603000000000000" pitchFamily="2" charset="0"/>
              </a:rPr>
              <a:t>The prime minister is selected from the majority party in the legislature.</a:t>
            </a:r>
          </a:p>
          <a:p>
            <a:pPr marL="342900" indent="-342900">
              <a:lnSpc>
                <a:spcPct val="80000"/>
              </a:lnSpc>
              <a:buFont typeface="Arial" panose="020B0604020202020204" pitchFamily="34" charset="0"/>
              <a:buChar char="•"/>
              <a:defRPr/>
            </a:pPr>
            <a:endParaRPr lang="en-US" sz="2000" dirty="0">
              <a:latin typeface="KG First Time In Forever" panose="02000506000000020003" pitchFamily="2" charset="0"/>
              <a:ea typeface="KBScaredStraight" panose="02000603000000000000" pitchFamily="2" charset="0"/>
            </a:endParaRPr>
          </a:p>
          <a:p>
            <a:pPr marL="342900" indent="-342900">
              <a:lnSpc>
                <a:spcPct val="80000"/>
              </a:lnSpc>
              <a:buFont typeface="Arial" panose="020B0604020202020204" pitchFamily="34" charset="0"/>
              <a:buChar char="•"/>
              <a:defRPr/>
            </a:pPr>
            <a:r>
              <a:rPr lang="en-US" sz="2700" b="1" dirty="0">
                <a:latin typeface="KG First Time In Forever" panose="02000506000000020003" pitchFamily="2" charset="0"/>
                <a:ea typeface="KBScaredStraight" panose="02000603000000000000" pitchFamily="2" charset="0"/>
              </a:rPr>
              <a:t>This is the major difference between a Presidential Democracy and a Parliamentary Democracy!</a:t>
            </a:r>
            <a:endParaRPr lang="en-US" sz="2700" dirty="0">
              <a:latin typeface="KG First Time In Forever" panose="02000506000000020003" pitchFamily="2" charset="0"/>
              <a:ea typeface="KBScaredStraight" panose="02000603000000000000" pitchFamily="2" charset="0"/>
            </a:endParaRPr>
          </a:p>
          <a:p>
            <a:pPr marL="800100" lvl="1" indent="-342900">
              <a:lnSpc>
                <a:spcPct val="80000"/>
              </a:lnSpc>
              <a:buFont typeface="Arial" panose="020B0604020202020204" pitchFamily="34" charset="0"/>
              <a:buChar char="•"/>
              <a:defRPr/>
            </a:pPr>
            <a:r>
              <a:rPr lang="en-US" sz="2700" dirty="0">
                <a:latin typeface="KG First Time In Forever" panose="02000506000000020003" pitchFamily="2" charset="0"/>
                <a:ea typeface="KBScaredStraight" panose="02000603000000000000" pitchFamily="2" charset="0"/>
              </a:rPr>
              <a:t>Parliamentary Democracy – legislature (Parliament) chooses Head of Government (Executive Leader)</a:t>
            </a:r>
          </a:p>
          <a:p>
            <a:pPr marL="1200150" lvl="2" indent="-285750">
              <a:lnSpc>
                <a:spcPct val="80000"/>
              </a:lnSpc>
              <a:buFont typeface="Arial" panose="020B0604020202020204" pitchFamily="34" charset="0"/>
              <a:buChar char="•"/>
              <a:defRPr/>
            </a:pPr>
            <a:endParaRPr lang="en-US" sz="2000" dirty="0">
              <a:latin typeface="KG First Time In Forever" panose="02000506000000020003" pitchFamily="2" charset="0"/>
              <a:ea typeface="KBScaredStraight" panose="02000603000000000000" pitchFamily="2" charset="0"/>
            </a:endParaRPr>
          </a:p>
          <a:p>
            <a:pPr marL="285750" indent="-285750">
              <a:lnSpc>
                <a:spcPct val="80000"/>
              </a:lnSpc>
              <a:buFont typeface="Arial" panose="020B0604020202020204" pitchFamily="34" charset="0"/>
              <a:buChar char="•"/>
              <a:defRPr/>
            </a:pPr>
            <a:r>
              <a:rPr lang="en-US" sz="2700" dirty="0">
                <a:latin typeface="KG First Time In Forever" panose="02000506000000020003" pitchFamily="2" charset="0"/>
                <a:ea typeface="KBScaredStraight" panose="02000603000000000000" pitchFamily="2" charset="0"/>
              </a:rPr>
              <a:t>Citizens vote for members of the House of Commons, not directly for the prime minister.</a:t>
            </a:r>
          </a:p>
          <a:p>
            <a:pPr marL="457200" indent="-457200">
              <a:buFont typeface="Arial" panose="020B0604020202020204" pitchFamily="34" charset="0"/>
              <a:buChar char="•"/>
            </a:pPr>
            <a:endParaRPr lang="en-US" sz="285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521545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387045" y="0"/>
            <a:ext cx="8369919" cy="2100575"/>
          </a:xfrm>
          <a:prstGeom prst="rect">
            <a:avLst/>
          </a:prstGeom>
          <a:noFill/>
        </p:spPr>
        <p:txBody>
          <a:bodyPr wrap="none" lIns="68580" tIns="34290" rIns="68580" bIns="34290">
            <a:spAutoFit/>
          </a:bodyPr>
          <a:lstStyle/>
          <a:p>
            <a:pPr algn="ctr"/>
            <a:r>
              <a:rPr lang="en-US" sz="66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Parliamentary</a:t>
            </a:r>
          </a:p>
          <a:p>
            <a:pPr algn="ctr"/>
            <a:r>
              <a:rPr lang="en-US" sz="66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Democracy</a:t>
            </a:r>
          </a:p>
        </p:txBody>
      </p:sp>
      <p:sp>
        <p:nvSpPr>
          <p:cNvPr id="8" name="TextBox 7"/>
          <p:cNvSpPr txBox="1"/>
          <p:nvPr/>
        </p:nvSpPr>
        <p:spPr>
          <a:xfrm>
            <a:off x="828698" y="2716752"/>
            <a:ext cx="7798777" cy="4345805"/>
          </a:xfrm>
          <a:prstGeom prst="rect">
            <a:avLst/>
          </a:prstGeom>
          <a:noFill/>
        </p:spPr>
        <p:txBody>
          <a:bodyPr wrap="square" rtlCol="0">
            <a:spAutoFit/>
          </a:bodyPr>
          <a:lstStyle/>
          <a:p>
            <a:pPr marL="342900" indent="-342900">
              <a:lnSpc>
                <a:spcPct val="80000"/>
              </a:lnSpc>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In Canada, the prime minister and his cabinet are members of the legislature, and they must answer to the legislature.</a:t>
            </a:r>
          </a:p>
          <a:p>
            <a:pPr marL="342900" indent="-342900">
              <a:lnSpc>
                <a:spcPct val="80000"/>
              </a:lnSpc>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342900" indent="-342900">
              <a:lnSpc>
                <a:spcPct val="80000"/>
              </a:lnSpc>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The government will stay in office for a specified period unless the prime minister loses support of the majority in the legislature on an important vote. </a:t>
            </a:r>
          </a:p>
          <a:p>
            <a:pPr marL="342900" indent="-342900">
              <a:lnSpc>
                <a:spcPct val="80000"/>
              </a:lnSpc>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342900" indent="-342900">
              <a:lnSpc>
                <a:spcPct val="80000"/>
              </a:lnSpc>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If that happens, the prime minister must resign and a new one is chosen immediately.</a:t>
            </a: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936808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948899" y="0"/>
            <a:ext cx="7246214" cy="2100575"/>
          </a:xfrm>
          <a:prstGeom prst="rect">
            <a:avLst/>
          </a:prstGeom>
          <a:noFill/>
        </p:spPr>
        <p:txBody>
          <a:bodyPr wrap="none" lIns="68580" tIns="34290" rIns="68580" bIns="34290">
            <a:spAutoFit/>
          </a:bodyPr>
          <a:lstStyle/>
          <a:p>
            <a:pPr algn="ctr"/>
            <a:r>
              <a:rPr lang="en-US" sz="66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Role of the</a:t>
            </a:r>
          </a:p>
          <a:p>
            <a:pPr algn="ctr"/>
            <a:r>
              <a:rPr lang="en-US" sz="66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Citizen</a:t>
            </a:r>
          </a:p>
        </p:txBody>
      </p:sp>
      <p:sp>
        <p:nvSpPr>
          <p:cNvPr id="8" name="TextBox 7"/>
          <p:cNvSpPr txBox="1"/>
          <p:nvPr/>
        </p:nvSpPr>
        <p:spPr>
          <a:xfrm>
            <a:off x="672611" y="2716128"/>
            <a:ext cx="7798777" cy="3834896"/>
          </a:xfrm>
          <a:prstGeom prst="rect">
            <a:avLst/>
          </a:prstGeom>
          <a:noFill/>
        </p:spPr>
        <p:txBody>
          <a:bodyPr wrap="square" rtlCol="0">
            <a:spAutoFit/>
          </a:bodyPr>
          <a:lstStyle/>
          <a:p>
            <a:pPr marL="457200" indent="-457200">
              <a:buFont typeface="Arial" panose="020B0604020202020204" pitchFamily="34" charset="0"/>
              <a:buChar char="•"/>
            </a:pPr>
            <a:r>
              <a:rPr lang="en-US" sz="3200" u="sng" dirty="0">
                <a:latin typeface="KG First Time In Forever" panose="02000506000000020003" pitchFamily="2" charset="0"/>
                <a:ea typeface="KBScaredStraight" panose="02000603000000000000" pitchFamily="2" charset="0"/>
              </a:rPr>
              <a:t>Citizens must be 18 to vote, but voting is not required by law.</a:t>
            </a:r>
          </a:p>
          <a:p>
            <a:pPr marL="457200" indent="-457200">
              <a:lnSpc>
                <a:spcPct val="80000"/>
              </a:lnSpc>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457200" indent="-457200">
              <a:lnSpc>
                <a:spcPct val="80000"/>
              </a:lnSpc>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As a democracy, Canada’s citizens can participate in voting and elections.</a:t>
            </a:r>
          </a:p>
          <a:p>
            <a:pPr marL="457200" indent="-457200">
              <a:lnSpc>
                <a:spcPct val="80000"/>
              </a:lnSpc>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457200" indent="-457200">
              <a:lnSpc>
                <a:spcPct val="80000"/>
              </a:lnSpc>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The citizens vote for members of the Parliament, not directly for the prime minister.</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35800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3732432"/>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STANDARDS:</a:t>
            </a:r>
            <a:endParaRPr lang="en-US" sz="3600" dirty="0"/>
          </a:p>
          <a:p>
            <a:r>
              <a:rPr lang="en-US" sz="3600" b="1" dirty="0">
                <a:latin typeface="KG First Time In Forever" panose="02000506000000020003" pitchFamily="2" charset="0"/>
                <a:ea typeface="KBScaredStraight" panose="02000603000000000000" pitchFamily="2" charset="0"/>
              </a:rPr>
              <a:t>SS6CG2 Explain citizen participation in the Canadian government.</a:t>
            </a:r>
          </a:p>
          <a:p>
            <a:pPr lvl="1"/>
            <a:r>
              <a:rPr lang="en-US" sz="3600" dirty="0">
                <a:latin typeface="KG First Time In Forever" panose="02000506000000020003" pitchFamily="2" charset="0"/>
                <a:ea typeface="KBScaredStraight" panose="02000603000000000000" pitchFamily="2" charset="0"/>
              </a:rPr>
              <a:t>a. Explain the role of citizens in choosing the leader of Canada (parliamentary democracy). </a:t>
            </a:r>
            <a:endParaRPr lang="en-US" sz="24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995162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948899" y="0"/>
            <a:ext cx="7246214" cy="2100575"/>
          </a:xfrm>
          <a:prstGeom prst="rect">
            <a:avLst/>
          </a:prstGeom>
          <a:noFill/>
        </p:spPr>
        <p:txBody>
          <a:bodyPr wrap="none" lIns="68580" tIns="34290" rIns="68580" bIns="34290">
            <a:spAutoFit/>
          </a:bodyPr>
          <a:lstStyle/>
          <a:p>
            <a:pPr algn="ctr"/>
            <a:r>
              <a:rPr lang="en-US" sz="66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Role of the</a:t>
            </a:r>
          </a:p>
          <a:p>
            <a:pPr algn="ctr"/>
            <a:r>
              <a:rPr lang="en-US" sz="66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Citizen</a:t>
            </a:r>
          </a:p>
        </p:txBody>
      </p:sp>
      <p:sp>
        <p:nvSpPr>
          <p:cNvPr id="8" name="TextBox 7"/>
          <p:cNvSpPr txBox="1"/>
          <p:nvPr/>
        </p:nvSpPr>
        <p:spPr>
          <a:xfrm>
            <a:off x="672611" y="2611168"/>
            <a:ext cx="7798777" cy="4784387"/>
          </a:xfrm>
          <a:prstGeom prst="rect">
            <a:avLst/>
          </a:prstGeom>
          <a:noFill/>
        </p:spPr>
        <p:txBody>
          <a:bodyPr wrap="square" rtlCol="0">
            <a:spAutoFit/>
          </a:bodyPr>
          <a:lstStyle/>
          <a:p>
            <a:pPr marL="457200" indent="-457200">
              <a:lnSpc>
                <a:spcPct val="80000"/>
              </a:lnSpc>
              <a:buFont typeface="Arial" panose="020B0604020202020204" pitchFamily="34" charset="0"/>
              <a:buChar char="•"/>
              <a:defRPr/>
            </a:pPr>
            <a:r>
              <a:rPr lang="en-US" sz="2800" u="sng" dirty="0">
                <a:latin typeface="KG First Time In Forever" panose="02000506000000020003" pitchFamily="2" charset="0"/>
                <a:ea typeface="KBScaredStraight" panose="02000603000000000000" pitchFamily="2" charset="0"/>
              </a:rPr>
              <a:t>Canada’s constitution guarantees citizens many personal rights and freedoms, </a:t>
            </a:r>
            <a:r>
              <a:rPr lang="en-US" sz="2800" dirty="0">
                <a:latin typeface="KG First Time In Forever" panose="02000506000000020003" pitchFamily="2" charset="0"/>
                <a:ea typeface="KBScaredStraight" panose="02000603000000000000" pitchFamily="2" charset="0"/>
              </a:rPr>
              <a:t>much like what we have in the United States.</a:t>
            </a:r>
          </a:p>
          <a:p>
            <a:pPr marL="457200" indent="-457200">
              <a:lnSpc>
                <a:spcPct val="80000"/>
              </a:lnSpc>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457200" indent="-457200">
              <a:lnSpc>
                <a:spcPct val="80000"/>
              </a:lnSpc>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Some examples include equal rights, freedom of speech, freedom of religion, and right to a fair trial.</a:t>
            </a:r>
          </a:p>
          <a:p>
            <a:pPr marL="457200" indent="-457200">
              <a:lnSpc>
                <a:spcPct val="80000"/>
              </a:lnSpc>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457200" indent="-457200">
              <a:lnSpc>
                <a:spcPct val="80000"/>
              </a:lnSpc>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The right to communicate with the national government in either French or English is also included.</a:t>
            </a:r>
          </a:p>
          <a:p>
            <a:pPr marL="457200" indent="-457200">
              <a:buFont typeface="Arial" panose="020B0604020202020204" pitchFamily="34" charset="0"/>
              <a:buChar char="•"/>
            </a:pPr>
            <a:endParaRPr lang="en-US" sz="285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71134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7790338"/>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Government Chart</a:t>
            </a:r>
          </a:p>
          <a:p>
            <a:pPr marL="342900" indent="-342900">
              <a:lnSpc>
                <a:spcPct val="107000"/>
              </a:lnSpc>
              <a:spcAft>
                <a:spcPts val="800"/>
              </a:spcAft>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cs typeface="Arial" panose="020B0604020202020204" pitchFamily="34" charset="0"/>
              </a:rPr>
              <a:t>Print off the Government chart is you have access to a printer, or Copy to Microsoft word, or create on paper. </a:t>
            </a:r>
          </a:p>
          <a:p>
            <a:pPr marL="342900" indent="-342900">
              <a:lnSpc>
                <a:spcPct val="107000"/>
              </a:lnSpc>
              <a:spcAft>
                <a:spcPts val="800"/>
              </a:spcAft>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cs typeface="Arial" panose="020B0604020202020204" pitchFamily="34" charset="0"/>
              </a:rPr>
              <a:t>Complete the chart without looking back at the  presentation to see how much you remember.</a:t>
            </a:r>
            <a:endParaRPr lang="en-US" sz="3200" dirty="0">
              <a:latin typeface="KG First Time In Forever" panose="02000506000000020003" pitchFamily="2" charset="0"/>
              <a:ea typeface="KBScaredStraight" panose="02000603000000000000" pitchFamily="2"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Check the answers when you have completed the form and send it to me by email.</a:t>
            </a: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76129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73" y="6663625"/>
            <a:ext cx="1989938" cy="246221"/>
          </a:xfrm>
          <a:prstGeom prst="rect">
            <a:avLst/>
          </a:prstGeom>
          <a:noFill/>
        </p:spPr>
        <p:txBody>
          <a:bodyPr wrap="square" rtlCol="0">
            <a:spAutoFit/>
          </a:bodyPr>
          <a:lstStyle/>
          <a:p>
            <a:r>
              <a:rPr lang="en-US" sz="1000" dirty="0">
                <a:latin typeface="KBScaredStraight" panose="02000603000000000000" pitchFamily="2" charset="0"/>
                <a:ea typeface="KBScaredStraight" panose="02000603000000000000" pitchFamily="2" charset="0"/>
              </a:rPr>
              <a:t>© Brain Wrinkles</a:t>
            </a:r>
          </a:p>
        </p:txBody>
      </p:sp>
      <p:sp>
        <p:nvSpPr>
          <p:cNvPr id="3" name="Rectangle 2"/>
          <p:cNvSpPr/>
          <p:nvPr/>
        </p:nvSpPr>
        <p:spPr>
          <a:xfrm>
            <a:off x="0" y="48431"/>
            <a:ext cx="9144000" cy="1054135"/>
          </a:xfrm>
          <a:prstGeom prst="rect">
            <a:avLst/>
          </a:prstGeom>
          <a:noFill/>
        </p:spPr>
        <p:txBody>
          <a:bodyPr wrap="square" lIns="68580" tIns="34290" rIns="68580" bIns="34290">
            <a:spAutoFit/>
          </a:bodyPr>
          <a:lstStyle/>
          <a:p>
            <a:pPr algn="ctr"/>
            <a:r>
              <a:rPr lang="en-US" sz="36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Canada’s Government</a:t>
            </a:r>
          </a:p>
          <a:p>
            <a:pPr algn="ctr"/>
            <a:endParaRPr lang="en-US" sz="28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5" name="TextBox 4"/>
          <p:cNvSpPr txBox="1"/>
          <p:nvPr/>
        </p:nvSpPr>
        <p:spPr>
          <a:xfrm>
            <a:off x="220535" y="567804"/>
            <a:ext cx="8659907" cy="276999"/>
          </a:xfrm>
          <a:prstGeom prst="rect">
            <a:avLst/>
          </a:prstGeom>
          <a:noFill/>
        </p:spPr>
        <p:txBody>
          <a:bodyPr wrap="square" rtlCol="0">
            <a:spAutoFit/>
          </a:bodyPr>
          <a:lstStyle/>
          <a:p>
            <a:r>
              <a:rPr lang="en-US" sz="1200" b="1" dirty="0">
                <a:latin typeface="KG First Time In Forever" panose="02000506000000020003" pitchFamily="2" charset="0"/>
                <a:ea typeface="KBScaredStraight" panose="02000603000000000000" pitchFamily="2" charset="0"/>
              </a:rPr>
              <a:t>Directions</a:t>
            </a:r>
            <a:r>
              <a:rPr lang="en-US" sz="1200" dirty="0">
                <a:latin typeface="KG First Time In Forever" panose="02000506000000020003" pitchFamily="2" charset="0"/>
                <a:ea typeface="KBScaredStraight" panose="02000603000000000000" pitchFamily="2" charset="0"/>
              </a:rPr>
              <a:t>: Complete the chart below after discussing the presentation.</a:t>
            </a:r>
          </a:p>
        </p:txBody>
      </p:sp>
      <p:graphicFrame>
        <p:nvGraphicFramePr>
          <p:cNvPr id="4" name="Table 3"/>
          <p:cNvGraphicFramePr>
            <a:graphicFrameLocks noGrp="1"/>
          </p:cNvGraphicFramePr>
          <p:nvPr>
            <p:extLst>
              <p:ext uri="{D42A27DB-BD31-4B8C-83A1-F6EECF244321}">
                <p14:modId xmlns:p14="http://schemas.microsoft.com/office/powerpoint/2010/main" val="522338280"/>
              </p:ext>
            </p:extLst>
          </p:nvPr>
        </p:nvGraphicFramePr>
        <p:xfrm>
          <a:off x="131777" y="844803"/>
          <a:ext cx="8899266" cy="5818824"/>
        </p:xfrm>
        <a:graphic>
          <a:graphicData uri="http://schemas.openxmlformats.org/drawingml/2006/table">
            <a:tbl>
              <a:tblPr firstRow="1" bandRow="1">
                <a:tableStyleId>{5940675A-B579-460E-94D1-54222C63F5DA}</a:tableStyleId>
              </a:tblPr>
              <a:tblGrid>
                <a:gridCol w="2006305">
                  <a:extLst>
                    <a:ext uri="{9D8B030D-6E8A-4147-A177-3AD203B41FA5}">
                      <a16:colId xmlns:a16="http://schemas.microsoft.com/office/drawing/2014/main" val="20000"/>
                    </a:ext>
                  </a:extLst>
                </a:gridCol>
                <a:gridCol w="6892961">
                  <a:extLst>
                    <a:ext uri="{9D8B030D-6E8A-4147-A177-3AD203B41FA5}">
                      <a16:colId xmlns:a16="http://schemas.microsoft.com/office/drawing/2014/main" val="20001"/>
                    </a:ext>
                  </a:extLst>
                </a:gridCol>
              </a:tblGrid>
              <a:tr h="717818">
                <a:tc>
                  <a:txBody>
                    <a:bodyPr/>
                    <a:lstStyle/>
                    <a:p>
                      <a:pPr algn="ctr"/>
                      <a:r>
                        <a:rPr lang="en-US" sz="1800" b="1" dirty="0">
                          <a:latin typeface="KG First Time In Forever" panose="02000506000000020003" pitchFamily="2" charset="0"/>
                        </a:rPr>
                        <a:t>Background</a:t>
                      </a:r>
                    </a:p>
                  </a:txBody>
                  <a:tcPr anchor="ctr"/>
                </a:tc>
                <a:tc>
                  <a:txBody>
                    <a:bodyPr/>
                    <a:lstStyle/>
                    <a:p>
                      <a:endParaRPr lang="en-US" dirty="0"/>
                    </a:p>
                    <a:p>
                      <a:endParaRPr lang="en-US" dirty="0"/>
                    </a:p>
                  </a:txBody>
                  <a:tcPr/>
                </a:tc>
                <a:extLst>
                  <a:ext uri="{0D108BD9-81ED-4DB2-BD59-A6C34878D82A}">
                    <a16:rowId xmlns:a16="http://schemas.microsoft.com/office/drawing/2014/main" val="10000"/>
                  </a:ext>
                </a:extLst>
              </a:tr>
              <a:tr h="825625">
                <a:tc>
                  <a:txBody>
                    <a:bodyPr/>
                    <a:lstStyle/>
                    <a:p>
                      <a:pPr algn="ctr"/>
                      <a:r>
                        <a:rPr lang="en-US" sz="1800" b="1" dirty="0">
                          <a:latin typeface="KG First Time In Forever" panose="02000506000000020003" pitchFamily="2" charset="0"/>
                        </a:rPr>
                        <a:t>Constitutional Monarchy</a:t>
                      </a:r>
                    </a:p>
                  </a:txBody>
                  <a:tcPr anchor="ctr"/>
                </a:tc>
                <a:tc>
                  <a:txBody>
                    <a:bodyPr/>
                    <a:lstStyle/>
                    <a:p>
                      <a:endParaRPr lang="en-US" dirty="0"/>
                    </a:p>
                  </a:txBody>
                  <a:tcPr/>
                </a:tc>
                <a:extLst>
                  <a:ext uri="{0D108BD9-81ED-4DB2-BD59-A6C34878D82A}">
                    <a16:rowId xmlns:a16="http://schemas.microsoft.com/office/drawing/2014/main" val="10001"/>
                  </a:ext>
                </a:extLst>
              </a:tr>
              <a:tr h="825625">
                <a:tc>
                  <a:txBody>
                    <a:bodyPr/>
                    <a:lstStyle/>
                    <a:p>
                      <a:pPr algn="ctr"/>
                      <a:r>
                        <a:rPr lang="en-US" sz="1800" b="1" dirty="0">
                          <a:latin typeface="KG First Time In Forever" panose="02000506000000020003" pitchFamily="2" charset="0"/>
                        </a:rPr>
                        <a:t>Type of Government</a:t>
                      </a:r>
                    </a:p>
                  </a:txBody>
                  <a:tcPr anchor="ctr"/>
                </a:tc>
                <a:tc>
                  <a:txBody>
                    <a:bodyPr/>
                    <a:lstStyle/>
                    <a:p>
                      <a:endParaRPr lang="en-US"/>
                    </a:p>
                  </a:txBody>
                  <a:tcPr/>
                </a:tc>
                <a:extLst>
                  <a:ext uri="{0D108BD9-81ED-4DB2-BD59-A6C34878D82A}">
                    <a16:rowId xmlns:a16="http://schemas.microsoft.com/office/drawing/2014/main" val="10002"/>
                  </a:ext>
                </a:extLst>
              </a:tr>
              <a:tr h="825625">
                <a:tc>
                  <a:txBody>
                    <a:bodyPr/>
                    <a:lstStyle/>
                    <a:p>
                      <a:pPr algn="ctr"/>
                      <a:r>
                        <a:rPr lang="en-US" sz="1800" b="1" dirty="0">
                          <a:latin typeface="KG First Time In Forever" panose="02000506000000020003" pitchFamily="2" charset="0"/>
                        </a:rPr>
                        <a:t>Executive Branch</a:t>
                      </a:r>
                    </a:p>
                  </a:txBody>
                  <a:tcPr anchor="ctr"/>
                </a:tc>
                <a:tc>
                  <a:txBody>
                    <a:bodyPr/>
                    <a:lstStyle/>
                    <a:p>
                      <a:endParaRPr lang="en-US" dirty="0"/>
                    </a:p>
                  </a:txBody>
                  <a:tcPr/>
                </a:tc>
                <a:extLst>
                  <a:ext uri="{0D108BD9-81ED-4DB2-BD59-A6C34878D82A}">
                    <a16:rowId xmlns:a16="http://schemas.microsoft.com/office/drawing/2014/main" val="10003"/>
                  </a:ext>
                </a:extLst>
              </a:tr>
              <a:tr h="972881">
                <a:tc>
                  <a:txBody>
                    <a:bodyPr/>
                    <a:lstStyle/>
                    <a:p>
                      <a:pPr algn="ctr"/>
                      <a:r>
                        <a:rPr lang="en-US" sz="1800" b="1" dirty="0">
                          <a:latin typeface="KG First Time In Forever" panose="02000506000000020003" pitchFamily="2" charset="0"/>
                        </a:rPr>
                        <a:t>How are</a:t>
                      </a:r>
                      <a:r>
                        <a:rPr lang="en-US" sz="1800" b="1" baseline="0" dirty="0">
                          <a:latin typeface="KG First Time In Forever" panose="02000506000000020003" pitchFamily="2" charset="0"/>
                        </a:rPr>
                        <a:t> L</a:t>
                      </a:r>
                      <a:r>
                        <a:rPr lang="en-US" sz="1800" b="1" dirty="0">
                          <a:latin typeface="KG First Time In Forever" panose="02000506000000020003" pitchFamily="2" charset="0"/>
                        </a:rPr>
                        <a:t>eaders Chosen?</a:t>
                      </a:r>
                    </a:p>
                  </a:txBody>
                  <a:tcPr anchor="ctr"/>
                </a:tc>
                <a:tc>
                  <a:txBody>
                    <a:bodyPr/>
                    <a:lstStyle/>
                    <a:p>
                      <a:endParaRPr lang="en-US" dirty="0"/>
                    </a:p>
                  </a:txBody>
                  <a:tcPr/>
                </a:tc>
                <a:extLst>
                  <a:ext uri="{0D108BD9-81ED-4DB2-BD59-A6C34878D82A}">
                    <a16:rowId xmlns:a16="http://schemas.microsoft.com/office/drawing/2014/main" val="10004"/>
                  </a:ext>
                </a:extLst>
              </a:tr>
              <a:tr h="825625">
                <a:tc>
                  <a:txBody>
                    <a:bodyPr/>
                    <a:lstStyle/>
                    <a:p>
                      <a:pPr algn="ctr"/>
                      <a:r>
                        <a:rPr lang="en-US" sz="1800" b="1" dirty="0">
                          <a:latin typeface="KG First Time In Forever" panose="02000506000000020003" pitchFamily="2" charset="0"/>
                        </a:rPr>
                        <a:t>Legislative Branch</a:t>
                      </a:r>
                    </a:p>
                  </a:txBody>
                  <a:tcPr anchor="ctr"/>
                </a:tc>
                <a:tc>
                  <a:txBody>
                    <a:bodyPr/>
                    <a:lstStyle/>
                    <a:p>
                      <a:endParaRPr lang="en-US"/>
                    </a:p>
                  </a:txBody>
                  <a:tcPr/>
                </a:tc>
                <a:extLst>
                  <a:ext uri="{0D108BD9-81ED-4DB2-BD59-A6C34878D82A}">
                    <a16:rowId xmlns:a16="http://schemas.microsoft.com/office/drawing/2014/main" val="10005"/>
                  </a:ext>
                </a:extLst>
              </a:tr>
              <a:tr h="825625">
                <a:tc>
                  <a:txBody>
                    <a:bodyPr/>
                    <a:lstStyle/>
                    <a:p>
                      <a:pPr algn="ctr"/>
                      <a:r>
                        <a:rPr lang="en-US" sz="1800" b="1" dirty="0">
                          <a:latin typeface="KG First Time In Forever" panose="02000506000000020003" pitchFamily="2" charset="0"/>
                        </a:rPr>
                        <a:t>Role of the Citizen</a:t>
                      </a:r>
                    </a:p>
                  </a:txBody>
                  <a:tcPr anchor="ctr"/>
                </a:tc>
                <a:tc>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1465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6887142"/>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err="1">
                <a:latin typeface="KG Second Chances Solid" panose="02000000000000000000" pitchFamily="2" charset="0"/>
              </a:rPr>
              <a:t>Cookin</a:t>
            </a:r>
            <a:r>
              <a:rPr lang="en-US" sz="3300" dirty="0">
                <a:latin typeface="KG Second Chances Solid" panose="02000000000000000000" pitchFamily="2" charset="0"/>
              </a:rPr>
              <a:t>’ Up Canada’s Government (Recipe)</a:t>
            </a:r>
          </a:p>
          <a:p>
            <a:pPr marL="571500" indent="-5715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571500" indent="-5715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cs typeface="Arial" panose="020B0604020202020204" pitchFamily="34" charset="0"/>
              </a:rPr>
              <a:t>Print off the Cookin’ Up Canada’s Government handout, or Copy to Microsoft word, or create on paper version</a:t>
            </a:r>
          </a:p>
          <a:p>
            <a:pPr marL="571500" indent="-5715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cs typeface="Arial" panose="020B0604020202020204" pitchFamily="34" charset="0"/>
            </a:endParaRPr>
          </a:p>
          <a:p>
            <a:pPr marL="571500" indent="-5715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cs typeface="Arial" panose="020B0604020202020204" pitchFamily="34" charset="0"/>
              </a:rPr>
              <a:t>W</a:t>
            </a:r>
            <a:r>
              <a:rPr lang="en-US" sz="2800" dirty="0">
                <a:latin typeface="KG First Time In Forever" panose="02000506000000020003" pitchFamily="2" charset="0"/>
                <a:ea typeface="KBScaredStraight" panose="02000603000000000000" pitchFamily="2" charset="0"/>
              </a:rPr>
              <a:t>rite a “recipe” for Canada’s government (include several ingredients that were used to form the government).</a:t>
            </a:r>
          </a:p>
          <a:p>
            <a:pPr marL="571500" indent="-5715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Next,  write out the special cooking instructions for bringing the ingredients together</a:t>
            </a:r>
            <a:r>
              <a:rPr lang="en-US" sz="2400" dirty="0">
                <a:latin typeface="KG First Time In Forever" panose="02000506000000020003" pitchFamily="2" charset="0"/>
                <a:ea typeface="KBScaredStraight" panose="02000603000000000000" pitchFamily="2" charset="0"/>
              </a:rPr>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303207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138151" y="2901932"/>
            <a:ext cx="4568174" cy="1054135"/>
          </a:xfrm>
          <a:prstGeom prst="rect">
            <a:avLst/>
          </a:prstGeom>
          <a:noFill/>
        </p:spPr>
        <p:txBody>
          <a:bodyPr wrap="none" lIns="68580" tIns="34290" rIns="68580" bIns="34290">
            <a:spAutoFit/>
          </a:bodyPr>
          <a:lstStyle/>
          <a:p>
            <a:pPr algn="ctr"/>
            <a:r>
              <a:rPr lang="en-US" sz="3200" b="1" dirty="0">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Cookin’ Up Canada’s</a:t>
            </a:r>
          </a:p>
          <a:p>
            <a:pPr algn="ctr"/>
            <a:r>
              <a:rPr lang="en-US" sz="3200" b="1" dirty="0">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 Government</a:t>
            </a:r>
          </a:p>
        </p:txBody>
      </p:sp>
      <p:sp>
        <p:nvSpPr>
          <p:cNvPr id="6" name="TextBox 5"/>
          <p:cNvSpPr txBox="1"/>
          <p:nvPr/>
        </p:nvSpPr>
        <p:spPr>
          <a:xfrm rot="5400000">
            <a:off x="810362" y="-435408"/>
            <a:ext cx="6482196" cy="7755969"/>
          </a:xfrm>
          <a:prstGeom prst="rect">
            <a:avLst/>
          </a:prstGeom>
          <a:noFill/>
        </p:spPr>
        <p:txBody>
          <a:bodyPr wrap="square" rtlCol="0">
            <a:spAutoFit/>
          </a:bodyPr>
          <a:lstStyle/>
          <a:p>
            <a:pPr>
              <a:defRPr/>
            </a:pPr>
            <a:r>
              <a:rPr lang="en-US" sz="1400" b="1" dirty="0">
                <a:latin typeface="KG First Time In Forever" panose="02000506000000020003" pitchFamily="2" charset="0"/>
                <a:ea typeface="KBScaredStraight" panose="02000603000000000000" pitchFamily="2" charset="0"/>
              </a:rPr>
              <a:t>Directions</a:t>
            </a:r>
            <a:r>
              <a:rPr lang="en-US" sz="1400" dirty="0">
                <a:latin typeface="KG First Time In Forever" panose="02000506000000020003" pitchFamily="2" charset="0"/>
                <a:ea typeface="KBScaredStraight" panose="02000603000000000000" pitchFamily="2" charset="0"/>
              </a:rPr>
              <a:t>: Write a “recipe” for Canada’s government. Include several ingredients that were used to form the government. Also, write out the special cooking instructions for bringing the ingredients together</a:t>
            </a:r>
            <a:r>
              <a:rPr lang="en-US" sz="1200" dirty="0">
                <a:latin typeface="KG First Time In Forever" panose="02000506000000020003" pitchFamily="2" charset="0"/>
                <a:ea typeface="KBScaredStraight" panose="02000603000000000000" pitchFamily="2" charset="0"/>
              </a:rPr>
              <a:t>. </a:t>
            </a:r>
          </a:p>
          <a:p>
            <a:pPr>
              <a:defRPr/>
            </a:pPr>
            <a:endParaRPr lang="en-US" sz="1200" dirty="0">
              <a:latin typeface="KG First Time In Forever" panose="02000506000000020003" pitchFamily="2" charset="0"/>
              <a:ea typeface="KBScaredStraight" panose="02000603000000000000" pitchFamily="2" charset="0"/>
            </a:endParaRPr>
          </a:p>
          <a:p>
            <a:pPr>
              <a:defRPr/>
            </a:pPr>
            <a:r>
              <a:rPr lang="en-US" sz="2800" dirty="0">
                <a:latin typeface="KG Eyes Wide Open" panose="02000506000000020004" pitchFamily="2" charset="0"/>
                <a:ea typeface="KBScaredStraight" panose="02000603000000000000" pitchFamily="2" charset="0"/>
              </a:rPr>
              <a:t>Ingredients</a:t>
            </a:r>
            <a:r>
              <a:rPr lang="en-US" sz="2400" dirty="0">
                <a:latin typeface="KG Eyes Wide Open" panose="02000506000000020004" pitchFamily="2" charset="0"/>
                <a:ea typeface="KBScaredStraight" panose="02000603000000000000" pitchFamily="2" charset="0"/>
              </a:rPr>
              <a:t>:</a:t>
            </a:r>
          </a:p>
          <a:p>
            <a:pPr>
              <a:defRPr/>
            </a:pPr>
            <a:r>
              <a:rPr lang="en-US" dirty="0">
                <a:latin typeface="KG First Time In Forever" panose="02000506000000020003" pitchFamily="2" charset="0"/>
                <a:ea typeface="KBScaredStraight" panose="02000603000000000000" pitchFamily="2" charset="0"/>
              </a:rPr>
              <a:t>-</a:t>
            </a:r>
          </a:p>
          <a:p>
            <a:pPr>
              <a:defRPr/>
            </a:pPr>
            <a:r>
              <a:rPr lang="en-US" dirty="0">
                <a:latin typeface="KG First Time In Forever" panose="02000506000000020003" pitchFamily="2" charset="0"/>
                <a:ea typeface="KBScaredStraight" panose="02000603000000000000" pitchFamily="2" charset="0"/>
              </a:rPr>
              <a:t>-</a:t>
            </a:r>
          </a:p>
          <a:p>
            <a:pPr>
              <a:defRPr/>
            </a:pPr>
            <a:r>
              <a:rPr lang="en-US" dirty="0">
                <a:latin typeface="KG First Time In Forever" panose="02000506000000020003" pitchFamily="2" charset="0"/>
                <a:ea typeface="KBScaredStraight" panose="02000603000000000000" pitchFamily="2" charset="0"/>
              </a:rPr>
              <a:t>-</a:t>
            </a:r>
          </a:p>
          <a:p>
            <a:pPr>
              <a:defRPr/>
            </a:pPr>
            <a:r>
              <a:rPr lang="en-US" dirty="0">
                <a:latin typeface="KG First Time In Forever" panose="02000506000000020003" pitchFamily="2" charset="0"/>
                <a:ea typeface="KBScaredStraight" panose="02000603000000000000" pitchFamily="2" charset="0"/>
              </a:rPr>
              <a:t>-</a:t>
            </a:r>
          </a:p>
          <a:p>
            <a:pPr>
              <a:defRPr/>
            </a:pPr>
            <a:r>
              <a:rPr lang="en-US" dirty="0">
                <a:latin typeface="KG First Time In Forever" panose="02000506000000020003" pitchFamily="2" charset="0"/>
                <a:ea typeface="KBScaredStraight" panose="02000603000000000000" pitchFamily="2" charset="0"/>
              </a:rPr>
              <a:t>-</a:t>
            </a:r>
          </a:p>
          <a:p>
            <a:pPr>
              <a:defRPr/>
            </a:pPr>
            <a:r>
              <a:rPr lang="en-US" dirty="0">
                <a:latin typeface="KG First Time In Forever" panose="02000506000000020003" pitchFamily="2" charset="0"/>
                <a:ea typeface="KBScaredStraight" panose="02000603000000000000" pitchFamily="2" charset="0"/>
              </a:rPr>
              <a:t>-</a:t>
            </a:r>
          </a:p>
          <a:p>
            <a:pPr>
              <a:defRPr/>
            </a:pPr>
            <a:endParaRPr lang="en-US" sz="1400" dirty="0">
              <a:latin typeface="KG First Time In Forever" panose="02000506000000020003" pitchFamily="2" charset="0"/>
              <a:ea typeface="KBScaredStraight" panose="02000603000000000000" pitchFamily="2" charset="0"/>
            </a:endParaRPr>
          </a:p>
          <a:p>
            <a:pPr>
              <a:defRPr/>
            </a:pPr>
            <a:br>
              <a:rPr lang="en-US" sz="1200" dirty="0">
                <a:latin typeface="KG First Time In Forever" panose="02000506000000020003" pitchFamily="2" charset="0"/>
                <a:ea typeface="KBScaredStraight" panose="02000603000000000000" pitchFamily="2" charset="0"/>
              </a:rPr>
            </a:br>
            <a:r>
              <a:rPr lang="en-US" sz="2800" dirty="0">
                <a:latin typeface="KG Eyes Wide Open" panose="02000506000000020004" pitchFamily="2" charset="0"/>
                <a:ea typeface="KBScaredStraight" panose="02000603000000000000" pitchFamily="2" charset="0"/>
              </a:rPr>
              <a:t>Instructions</a:t>
            </a:r>
            <a:r>
              <a:rPr lang="en-US" sz="2400" dirty="0">
                <a:latin typeface="KG Eyes Wide Open" panose="02000506000000020004" pitchFamily="2" charset="0"/>
                <a:ea typeface="KBScaredStraight" panose="02000603000000000000" pitchFamily="2" charset="0"/>
              </a:rPr>
              <a:t>:</a:t>
            </a:r>
            <a:endParaRPr lang="en-US" sz="1200" dirty="0">
              <a:latin typeface="KG Eyes Wide Open" panose="02000506000000020004" pitchFamily="2" charset="0"/>
              <a:ea typeface="KBScaredStraight" panose="02000603000000000000" pitchFamily="2" charset="0"/>
            </a:endParaRPr>
          </a:p>
          <a:p>
            <a:pPr>
              <a:lnSpc>
                <a:spcPct val="150000"/>
              </a:lnSpc>
              <a:defRPr/>
            </a:pPr>
            <a:r>
              <a:rPr lang="en-US" sz="1600" dirty="0">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defRPr/>
            </a:pPr>
            <a:r>
              <a:rPr lang="en-US" sz="1600" dirty="0">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defRPr/>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84642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7087197"/>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Commemorative Can</a:t>
            </a:r>
          </a:p>
          <a:p>
            <a:pPr marL="571500" indent="-571500">
              <a:buFont typeface="Arial" panose="020B0604020202020204" pitchFamily="34" charset="0"/>
              <a:buChar char="•"/>
            </a:pPr>
            <a:endParaRPr lang="en-US" sz="2400" dirty="0">
              <a:solidFill>
                <a:srgbClr val="FF0000"/>
              </a:solidFill>
              <a:latin typeface="KBScaredStraight" panose="02000603000000000000" pitchFamily="2" charset="0"/>
              <a:ea typeface="KBScaredStraight" panose="02000603000000000000" pitchFamily="2" charset="0"/>
              <a:cs typeface="Arial" panose="020B0604020202020204" pitchFamily="34" charset="0"/>
            </a:endParaRPr>
          </a:p>
          <a:p>
            <a:pPr marL="571500" indent="-571500">
              <a:buFont typeface="Arial" panose="020B0604020202020204" pitchFamily="34" charset="0"/>
              <a:buChar char="•"/>
            </a:pPr>
            <a:r>
              <a:rPr lang="en-US" sz="2500" dirty="0">
                <a:latin typeface="KG First Time In Forever" panose="02000506000000020003" pitchFamily="2" charset="0"/>
                <a:ea typeface="KBScaredStraight" panose="02000603000000000000" pitchFamily="2" charset="0"/>
                <a:cs typeface="Arial" panose="020B0604020202020204" pitchFamily="34" charset="0"/>
              </a:rPr>
              <a:t>Print off the Create A Can handout, </a:t>
            </a:r>
            <a:r>
              <a:rPr lang="en-US" sz="2800" dirty="0">
                <a:latin typeface="KG First Time In Forever" panose="02000506000000020003" pitchFamily="2" charset="0"/>
                <a:ea typeface="KBScaredStraight" panose="02000603000000000000" pitchFamily="2" charset="0"/>
                <a:cs typeface="Arial" panose="020B0604020202020204" pitchFamily="34" charset="0"/>
              </a:rPr>
              <a:t>or Copy to Microsoft word, or create on paper version.</a:t>
            </a:r>
            <a:r>
              <a:rPr lang="en-US" sz="2500" dirty="0">
                <a:latin typeface="KG First Time In Forever" panose="02000506000000020003" pitchFamily="2" charset="0"/>
                <a:ea typeface="KBScaredStraight" panose="02000603000000000000" pitchFamily="2" charset="0"/>
                <a:cs typeface="Arial" panose="020B0604020202020204" pitchFamily="34" charset="0"/>
              </a:rPr>
              <a:t> </a:t>
            </a:r>
          </a:p>
          <a:p>
            <a:pPr marL="571500" indent="-571500">
              <a:buFont typeface="Arial" panose="020B0604020202020204" pitchFamily="34" charset="0"/>
              <a:buChar char="•"/>
            </a:pPr>
            <a:endParaRPr lang="en-US" sz="2500" dirty="0">
              <a:latin typeface="KG First Time In Forever" panose="02000506000000020003" pitchFamily="2" charset="0"/>
              <a:ea typeface="KBScaredStraight" panose="02000603000000000000" pitchFamily="2" charset="0"/>
              <a:cs typeface="Arial" panose="020B0604020202020204" pitchFamily="34" charset="0"/>
            </a:endParaRPr>
          </a:p>
          <a:p>
            <a:pPr marL="571500" indent="-571500">
              <a:buFont typeface="Arial" panose="020B0604020202020204" pitchFamily="34" charset="0"/>
              <a:buChar char="•"/>
            </a:pPr>
            <a:r>
              <a:rPr lang="en-US" sz="2500" dirty="0">
                <a:latin typeface="KG First Time In Forever" panose="02000506000000020003" pitchFamily="2" charset="0"/>
                <a:ea typeface="KBScaredStraight" panose="02000603000000000000" pitchFamily="2" charset="0"/>
                <a:cs typeface="Arial" panose="020B0604020202020204" pitchFamily="34" charset="0"/>
              </a:rPr>
              <a:t>Design a soda can to represent the foundations of Canada’s government. The can should include symbols &amp; words to represent Canada’s government. </a:t>
            </a:r>
          </a:p>
          <a:p>
            <a:pPr marL="571500" indent="-571500">
              <a:buFont typeface="Arial" panose="020B0604020202020204" pitchFamily="34" charset="0"/>
              <a:buChar char="•"/>
            </a:pPr>
            <a:endParaRPr lang="en-US" sz="2500" dirty="0">
              <a:latin typeface="KG First Time In Forever" panose="02000506000000020003" pitchFamily="2" charset="0"/>
              <a:ea typeface="KBScaredStraight" panose="02000603000000000000" pitchFamily="2" charset="0"/>
              <a:cs typeface="Arial" panose="020B0604020202020204" pitchFamily="34" charset="0"/>
            </a:endParaRPr>
          </a:p>
          <a:p>
            <a:pPr marL="571500" indent="-571500">
              <a:buFont typeface="Arial" panose="020B0604020202020204" pitchFamily="34" charset="0"/>
              <a:buChar char="•"/>
            </a:pPr>
            <a:r>
              <a:rPr lang="en-US" sz="2500" dirty="0">
                <a:latin typeface="KG First Time In Forever" panose="02000506000000020003" pitchFamily="2" charset="0"/>
                <a:ea typeface="KBScaredStraight" panose="02000603000000000000" pitchFamily="2" charset="0"/>
                <a:cs typeface="Arial" panose="020B0604020202020204" pitchFamily="34" charset="0"/>
              </a:rPr>
              <a:t>In the textbox, the students will describe what the different symbols on the can represent and how they are important to Canada’s government.</a:t>
            </a:r>
            <a:endParaRPr lang="en-US" sz="25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200" dirty="0">
              <a:latin typeface="KG First Time In Forever" panose="02000506000000020003"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769285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0" y="62552"/>
            <a:ext cx="4573980" cy="6795448"/>
          </a:xfrm>
          <a:prstGeom prst="rect">
            <a:avLst/>
          </a:prstGeom>
        </p:spPr>
      </p:pic>
      <p:sp>
        <p:nvSpPr>
          <p:cNvPr id="15" name="Rectangle 14"/>
          <p:cNvSpPr/>
          <p:nvPr/>
        </p:nvSpPr>
        <p:spPr>
          <a:xfrm>
            <a:off x="2987606" y="0"/>
            <a:ext cx="6334346" cy="623248"/>
          </a:xfrm>
          <a:prstGeom prst="rect">
            <a:avLst/>
          </a:prstGeom>
          <a:noFill/>
        </p:spPr>
        <p:txBody>
          <a:bodyPr wrap="square" lIns="68580" tIns="34290" rIns="68580" bIns="34290">
            <a:spAutoFit/>
          </a:bodyPr>
          <a:lstStyle/>
          <a:p>
            <a:pPr algn="ctr"/>
            <a:r>
              <a:rPr lang="en-US" sz="3600" dirty="0">
                <a:ln w="10160">
                  <a:solidFill>
                    <a:sysClr val="windowText" lastClr="000000"/>
                  </a:solidFill>
                  <a:prstDash val="solid"/>
                </a:ln>
                <a:solidFill>
                  <a:schemeClr val="bg2"/>
                </a:solidFill>
                <a:latin typeface="KG Second Chances Solid" panose="02000000000000000000" pitchFamily="2" charset="0"/>
              </a:rPr>
              <a:t>Can-ada’s Government</a:t>
            </a:r>
          </a:p>
        </p:txBody>
      </p:sp>
      <p:sp>
        <p:nvSpPr>
          <p:cNvPr id="3" name="TextBox 2"/>
          <p:cNvSpPr txBox="1"/>
          <p:nvPr/>
        </p:nvSpPr>
        <p:spPr>
          <a:xfrm>
            <a:off x="4573980" y="623248"/>
            <a:ext cx="4476727" cy="1015663"/>
          </a:xfrm>
          <a:prstGeom prst="rect">
            <a:avLst/>
          </a:prstGeom>
          <a:noFill/>
        </p:spPr>
        <p:txBody>
          <a:bodyPr wrap="square" rtlCol="0">
            <a:spAutoFit/>
          </a:bodyPr>
          <a:lstStyle/>
          <a:p>
            <a:r>
              <a:rPr lang="en-US" sz="1200" b="1" dirty="0">
                <a:latin typeface="KG First Time In Forever" panose="02000506000000020003" pitchFamily="2" charset="0"/>
                <a:ea typeface="Tahoma" panose="020B0604030504040204" pitchFamily="34" charset="0"/>
                <a:cs typeface="Tahoma" panose="020B0604030504040204" pitchFamily="34" charset="0"/>
              </a:rPr>
              <a:t>Directions</a:t>
            </a:r>
            <a:r>
              <a:rPr lang="en-US" sz="1200" dirty="0">
                <a:latin typeface="KG First Time In Forever" panose="02000506000000020003" pitchFamily="2" charset="0"/>
                <a:ea typeface="Tahoma" panose="020B0604030504040204" pitchFamily="34" charset="0"/>
                <a:cs typeface="Tahoma" panose="020B0604030504040204" pitchFamily="34" charset="0"/>
              </a:rPr>
              <a:t>: </a:t>
            </a:r>
            <a:r>
              <a:rPr lang="en-US" sz="1200" dirty="0">
                <a:latin typeface="KG First Time In Forever" panose="02000506000000020003" pitchFamily="2" charset="0"/>
              </a:rPr>
              <a:t>Design a soda can to represent the foundations of Canada’s government. The can should include symbols and words to represent Canada’s government. In the textbox, describe what the symbols mean and how they are important to Canada’s government.</a:t>
            </a:r>
          </a:p>
        </p:txBody>
      </p:sp>
      <p:sp>
        <p:nvSpPr>
          <p:cNvPr id="34" name="Text Box 8"/>
          <p:cNvSpPr txBox="1"/>
          <p:nvPr/>
        </p:nvSpPr>
        <p:spPr>
          <a:xfrm>
            <a:off x="4814047" y="1702454"/>
            <a:ext cx="4052196" cy="4963112"/>
          </a:xfrm>
          <a:prstGeom prst="roundRect">
            <a:avLst/>
          </a:prstGeom>
          <a:solidFill>
            <a:schemeClr val="lt1"/>
          </a:solidFill>
          <a:ln w="57150">
            <a:solidFill>
              <a:srgbClr val="232021"/>
            </a:solidFill>
          </a:ln>
          <a:effectLst>
            <a:outerShdw blurRad="63500" sx="102000" sy="102000" algn="ctr"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07000"/>
              </a:lnSpc>
              <a:spcAft>
                <a:spcPts val="600"/>
              </a:spcAft>
            </a:pPr>
            <a:endParaRPr lang="en-US" sz="1050" dirty="0">
              <a:latin typeface="KG Second Chances Solid" panose="02000000000000000000" pitchFamily="2" charset="0"/>
              <a:ea typeface="Calibri" panose="020F0502020204030204" pitchFamily="34" charset="0"/>
              <a:cs typeface="Times New Roman" panose="02020603050405020304" pitchFamily="18" charset="0"/>
            </a:endParaRPr>
          </a:p>
        </p:txBody>
      </p:sp>
      <p:sp>
        <p:nvSpPr>
          <p:cNvPr id="7" name="TextBox 6"/>
          <p:cNvSpPr txBox="1"/>
          <p:nvPr/>
        </p:nvSpPr>
        <p:spPr>
          <a:xfrm>
            <a:off x="5549227" y="1702454"/>
            <a:ext cx="2581835" cy="300082"/>
          </a:xfrm>
          <a:prstGeom prst="rect">
            <a:avLst/>
          </a:prstGeom>
          <a:noFill/>
        </p:spPr>
        <p:txBody>
          <a:bodyPr wrap="square" rtlCol="0">
            <a:spAutoFit/>
          </a:bodyPr>
          <a:lstStyle/>
          <a:p>
            <a:pPr algn="ctr"/>
            <a:r>
              <a:rPr lang="en-US" sz="1350" dirty="0">
                <a:latin typeface="KG Second Chances Solid" panose="02000000000000000000" pitchFamily="2" charset="0"/>
                <a:ea typeface="KBScaredStraight" panose="02000603000000000000" pitchFamily="2" charset="0"/>
              </a:rPr>
              <a:t>Can Description:</a:t>
            </a:r>
          </a:p>
        </p:txBody>
      </p:sp>
      <p:sp>
        <p:nvSpPr>
          <p:cNvPr id="10" name="TextBox 9"/>
          <p:cNvSpPr txBox="1"/>
          <p:nvPr/>
        </p:nvSpPr>
        <p:spPr>
          <a:xfrm>
            <a:off x="-67235" y="6665567"/>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174455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p:nvSpPr>
        <p:spPr>
          <a:xfrm>
            <a:off x="158750" y="336550"/>
            <a:ext cx="8842375" cy="6226175"/>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 name="Rectangle 3"/>
          <p:cNvSpPr/>
          <p:nvPr/>
        </p:nvSpPr>
        <p:spPr>
          <a:xfrm>
            <a:off x="376238" y="550863"/>
            <a:ext cx="8624887" cy="7410362"/>
          </a:xfrm>
          <a:prstGeom prst="rect">
            <a:avLst/>
          </a:prstGeom>
        </p:spPr>
        <p:txBody>
          <a:bodyPr>
            <a:spAutoFit/>
          </a:bodyPr>
          <a:lstStyle/>
          <a:p>
            <a:pPr>
              <a:lnSpc>
                <a:spcPct val="107000"/>
              </a:lnSpc>
              <a:spcAft>
                <a:spcPts val="600"/>
              </a:spcAft>
              <a:defRPr/>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defRPr/>
            </a:pPr>
            <a:r>
              <a:rPr lang="en-US" sz="3300" dirty="0">
                <a:latin typeface="KG Second Chances Solid" panose="02000000000000000000" pitchFamily="2" charset="0"/>
              </a:rPr>
              <a:t>TEACHER INFO: True/False Review</a:t>
            </a:r>
          </a:p>
          <a:p>
            <a:pPr marL="457200" indent="-457200">
              <a:buFont typeface="Arial" panose="020B0604020202020204" pitchFamily="34" charset="0"/>
              <a:buChar char="•"/>
              <a:defRPr/>
            </a:pPr>
            <a:endParaRPr lang="en-US" sz="3200" dirty="0">
              <a:latin typeface="KG First Time In Forever" panose="02000506000000020003" pitchFamily="2" charset="0"/>
              <a:ea typeface="Georgia Belle Skinny" panose="02000603000000000000" pitchFamily="2" charset="0"/>
            </a:endParaRPr>
          </a:p>
          <a:p>
            <a:pPr>
              <a:buFont typeface="Arial" pitchFamily="34" charset="0"/>
              <a:buChar char="•"/>
              <a:defRPr/>
            </a:pPr>
            <a:r>
              <a:rPr lang="en-US" sz="3100" dirty="0">
                <a:latin typeface="KG First Time In Forever" panose="02000506000000020003" pitchFamily="2" charset="0"/>
                <a:ea typeface="KBScaredStraight" panose="02000603000000000000" pitchFamily="2" charset="0"/>
              </a:rPr>
              <a:t> Print off the cards on the following page (or have students quickly make their own on scrap paper).</a:t>
            </a:r>
          </a:p>
          <a:p>
            <a:pPr>
              <a:buFont typeface="Arial" pitchFamily="34" charset="0"/>
              <a:buChar char="•"/>
              <a:defRPr/>
            </a:pPr>
            <a:endParaRPr lang="en-US" sz="3100" dirty="0">
              <a:latin typeface="KG First Time In Forever" panose="02000506000000020003" pitchFamily="2" charset="0"/>
              <a:ea typeface="KBScaredStraight" panose="02000603000000000000" pitchFamily="2" charset="0"/>
            </a:endParaRPr>
          </a:p>
          <a:p>
            <a:pPr>
              <a:buFont typeface="Arial" pitchFamily="34" charset="0"/>
              <a:buChar char="•"/>
              <a:defRPr/>
            </a:pPr>
            <a:r>
              <a:rPr lang="en-US" sz="3100" dirty="0">
                <a:latin typeface="KG First Time In Forever" panose="02000506000000020003" pitchFamily="2" charset="0"/>
                <a:ea typeface="KBScaredStraight" panose="02000603000000000000" pitchFamily="2" charset="0"/>
              </a:rPr>
              <a:t> Project the True/False statements and have the students hold up the correct end of the card.</a:t>
            </a:r>
          </a:p>
          <a:p>
            <a:pPr>
              <a:buFont typeface="Arial" pitchFamily="34" charset="0"/>
              <a:buChar char="•"/>
              <a:defRPr/>
            </a:pPr>
            <a:endParaRPr lang="en-US" sz="3100" dirty="0">
              <a:latin typeface="KG First Time In Forever" panose="02000506000000020003" pitchFamily="2" charset="0"/>
              <a:ea typeface="KBScaredStraight" panose="02000603000000000000" pitchFamily="2" charset="0"/>
            </a:endParaRPr>
          </a:p>
          <a:p>
            <a:pPr>
              <a:buFont typeface="Arial" pitchFamily="34" charset="0"/>
              <a:buChar char="•"/>
              <a:defRPr/>
            </a:pPr>
            <a:r>
              <a:rPr lang="en-US" sz="3100" dirty="0">
                <a:latin typeface="KG First Time In Forever" panose="02000506000000020003" pitchFamily="2" charset="0"/>
                <a:ea typeface="KBScaredStraight" panose="02000603000000000000" pitchFamily="2" charset="0"/>
              </a:rPr>
              <a:t>After you scan to see the students’ answers, display the Answer slide.</a:t>
            </a:r>
          </a:p>
          <a:p>
            <a:pPr marL="457200" indent="-457200">
              <a:buFont typeface="Arial" panose="020B0604020202020204" pitchFamily="34" charset="0"/>
              <a:buChar char="•"/>
              <a:defRPr/>
            </a:pPr>
            <a:endParaRPr lang="en-US" sz="2700" dirty="0">
              <a:latin typeface="KG First Time In Forever" panose="02000506000000020003" pitchFamily="2" charset="0"/>
              <a:ea typeface="Georgia Belle Skinny" panose="02000603000000000000" pitchFamily="2" charset="0"/>
            </a:endParaRPr>
          </a:p>
          <a:p>
            <a:pPr marL="342900" indent="-342900">
              <a:buFont typeface="Arial" panose="020B0604020202020204" pitchFamily="34" charset="0"/>
              <a:buChar char="•"/>
              <a:defRPr/>
            </a:pPr>
            <a:endParaRPr lang="en-US" sz="2700" dirty="0">
              <a:solidFill>
                <a:srgbClr val="FF0000"/>
              </a:solidFill>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defRPr/>
            </a:pPr>
            <a:endParaRPr lang="en-US" sz="27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defRPr/>
            </a:pPr>
            <a:endParaRPr lang="en-US" sz="2700" dirty="0">
              <a:latin typeface="KG First Time In Forever" panose="02000506000000020003" pitchFamily="2" charset="0"/>
              <a:ea typeface="KBScaredStraight" panose="02000603000000000000" pitchFamily="2" charset="0"/>
              <a:cs typeface="Arial" panose="020B0604020202020204" pitchFamily="34" charset="0"/>
            </a:endParaRPr>
          </a:p>
        </p:txBody>
      </p:sp>
      <p:sp>
        <p:nvSpPr>
          <p:cNvPr id="29701" name="TextBox 5"/>
          <p:cNvSpPr txBox="1">
            <a:spLocks noChangeArrowheads="1"/>
          </p:cNvSpPr>
          <p:nvPr/>
        </p:nvSpPr>
        <p:spPr bwMode="auto">
          <a:xfrm>
            <a:off x="-66675" y="6629400"/>
            <a:ext cx="265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80" charset="0"/>
                <a:ea typeface="ＭＳ Ｐゴシック" panose="020B0600070205080204" pitchFamily="34" charset="-128"/>
              </a:defRPr>
            </a:lvl1pPr>
            <a:lvl2pPr marL="742950" indent="-285750">
              <a:defRPr sz="2400">
                <a:solidFill>
                  <a:schemeClr val="tx1"/>
                </a:solidFill>
                <a:latin typeface="Lucida Grande" pitchFamily="80" charset="0"/>
                <a:ea typeface="ＭＳ Ｐゴシック" panose="020B0600070205080204" pitchFamily="34" charset="-128"/>
              </a:defRPr>
            </a:lvl2pPr>
            <a:lvl3pPr marL="1143000" indent="-228600">
              <a:defRPr sz="2400">
                <a:solidFill>
                  <a:schemeClr val="tx1"/>
                </a:solidFill>
                <a:latin typeface="Lucida Grande" pitchFamily="80" charset="0"/>
                <a:ea typeface="ＭＳ Ｐゴシック" panose="020B0600070205080204" pitchFamily="34" charset="-128"/>
              </a:defRPr>
            </a:lvl3pPr>
            <a:lvl4pPr marL="1600200" indent="-228600">
              <a:defRPr sz="2400">
                <a:solidFill>
                  <a:schemeClr val="tx1"/>
                </a:solidFill>
                <a:latin typeface="Lucida Grande" pitchFamily="80" charset="0"/>
                <a:ea typeface="ＭＳ Ｐゴシック" panose="020B0600070205080204" pitchFamily="34" charset="-128"/>
              </a:defRPr>
            </a:lvl4pPr>
            <a:lvl5pPr marL="2057400" indent="-228600">
              <a:defRPr sz="2400">
                <a:solidFill>
                  <a:schemeClr val="tx1"/>
                </a:solidFill>
                <a:latin typeface="Lucida Grande" pitchFamily="8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9pPr>
          </a:lstStyle>
          <a:p>
            <a:r>
              <a:rPr lang="en-US" altLang="en-US" sz="1200">
                <a:latin typeface="KBScaredStraight" panose="02000603000000000000" pitchFamily="2" charset="0"/>
              </a:rPr>
              <a:t>© Brain Wrinkles</a:t>
            </a:r>
          </a:p>
        </p:txBody>
      </p:sp>
    </p:spTree>
    <p:extLst>
      <p:ext uri="{BB962C8B-B14F-4D97-AF65-F5344CB8AC3E}">
        <p14:creationId xmlns:p14="http://schemas.microsoft.com/office/powerpoint/2010/main" val="1087670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443800"/>
            <a:ext cx="9144000" cy="3415741"/>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0" y="-14847"/>
            <a:ext cx="9144000" cy="3415741"/>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p:cNvSpPr/>
          <p:nvPr/>
        </p:nvSpPr>
        <p:spPr>
          <a:xfrm>
            <a:off x="0" y="0"/>
            <a:ext cx="1600200" cy="3382963"/>
          </a:xfrm>
          <a:prstGeom prst="rect">
            <a:avLst/>
          </a:prstGeom>
          <a:solidFill>
            <a:srgbClr val="873E4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7543800" y="0"/>
            <a:ext cx="1600200" cy="3382963"/>
          </a:xfrm>
          <a:prstGeom prst="rect">
            <a:avLst/>
          </a:prstGeom>
          <a:solidFill>
            <a:srgbClr val="CFD856"/>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rot="5400000">
            <a:off x="6787223" y="1004457"/>
            <a:ext cx="3113353" cy="1323439"/>
          </a:xfrm>
          <a:prstGeom prst="rect">
            <a:avLst/>
          </a:prstGeom>
          <a:noFill/>
        </p:spPr>
        <p:txBody>
          <a:bodyPr wrap="none">
            <a:spAutoFit/>
          </a:bodyPr>
          <a:lstStyle/>
          <a:p>
            <a:pPr algn="ctr">
              <a:defRPr/>
            </a:pPr>
            <a:r>
              <a:rPr lang="en-US" sz="8000" dirty="0">
                <a:ln w="10160">
                  <a:solidFill>
                    <a:schemeClr val="tx1"/>
                  </a:solidFill>
                  <a:prstDash val="solid"/>
                </a:ln>
                <a:solidFill>
                  <a:schemeClr val="bg1"/>
                </a:solidFill>
                <a:effectLst>
                  <a:outerShdw blurRad="38100" dist="32000" dir="5400000" algn="tl">
                    <a:srgbClr val="000000">
                      <a:alpha val="30000"/>
                    </a:srgbClr>
                  </a:outerShdw>
                </a:effectLst>
                <a:latin typeface="KG Second Chances Solid" panose="02000000000000000000" pitchFamily="2" charset="0"/>
                <a:ea typeface="ＭＳ Ｐゴシック" pitchFamily="80" charset="-128"/>
              </a:rPr>
              <a:t>FALSE</a:t>
            </a:r>
          </a:p>
        </p:txBody>
      </p:sp>
      <p:sp>
        <p:nvSpPr>
          <p:cNvPr id="9" name="Rectangle 8"/>
          <p:cNvSpPr/>
          <p:nvPr/>
        </p:nvSpPr>
        <p:spPr>
          <a:xfrm>
            <a:off x="0" y="3460750"/>
            <a:ext cx="1600200" cy="3384550"/>
          </a:xfrm>
          <a:prstGeom prst="rect">
            <a:avLst/>
          </a:prstGeom>
          <a:solidFill>
            <a:srgbClr val="873E4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7543800" y="3460191"/>
            <a:ext cx="1600200" cy="3382962"/>
          </a:xfrm>
          <a:prstGeom prst="rect">
            <a:avLst/>
          </a:prstGeom>
          <a:solidFill>
            <a:srgbClr val="CFD856"/>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rot="16200000">
            <a:off x="-509711" y="4504064"/>
            <a:ext cx="2619628" cy="1323439"/>
          </a:xfrm>
          <a:prstGeom prst="rect">
            <a:avLst/>
          </a:prstGeom>
          <a:noFill/>
        </p:spPr>
        <p:txBody>
          <a:bodyPr wrap="none">
            <a:spAutoFit/>
          </a:bodyPr>
          <a:lstStyle/>
          <a:p>
            <a:pPr algn="ctr">
              <a:defRPr/>
            </a:pPr>
            <a:r>
              <a:rPr lang="en-US" sz="8000" dirty="0">
                <a:ln w="10160">
                  <a:solidFill>
                    <a:sysClr val="windowText" lastClr="000000"/>
                  </a:solidFill>
                  <a:prstDash val="solid"/>
                </a:ln>
                <a:solidFill>
                  <a:schemeClr val="bg1"/>
                </a:solidFill>
                <a:effectLst>
                  <a:outerShdw blurRad="38100" dist="32000" dir="5400000" algn="tl">
                    <a:srgbClr val="000000">
                      <a:alpha val="30000"/>
                    </a:srgbClr>
                  </a:outerShdw>
                </a:effectLst>
                <a:latin typeface="KG Second Chances Solid" panose="02000000000000000000" pitchFamily="2" charset="0"/>
                <a:ea typeface="ＭＳ Ｐゴシック" pitchFamily="80" charset="-128"/>
              </a:rPr>
              <a:t>TRUE</a:t>
            </a:r>
          </a:p>
        </p:txBody>
      </p:sp>
      <p:sp>
        <p:nvSpPr>
          <p:cNvPr id="12" name="Rectangle 11"/>
          <p:cNvSpPr/>
          <p:nvPr/>
        </p:nvSpPr>
        <p:spPr>
          <a:xfrm rot="5400000">
            <a:off x="6787223" y="4489952"/>
            <a:ext cx="3113353" cy="1323439"/>
          </a:xfrm>
          <a:prstGeom prst="rect">
            <a:avLst/>
          </a:prstGeom>
          <a:noFill/>
        </p:spPr>
        <p:txBody>
          <a:bodyPr wrap="none">
            <a:spAutoFit/>
          </a:bodyPr>
          <a:lstStyle/>
          <a:p>
            <a:pPr algn="ctr">
              <a:defRPr/>
            </a:pPr>
            <a:r>
              <a:rPr lang="en-US" sz="8000" dirty="0">
                <a:ln w="10160">
                  <a:solidFill>
                    <a:schemeClr val="tx1"/>
                  </a:solidFill>
                  <a:prstDash val="solid"/>
                </a:ln>
                <a:solidFill>
                  <a:schemeClr val="bg1"/>
                </a:solidFill>
                <a:effectLst>
                  <a:outerShdw blurRad="38100" dist="32000" dir="5400000" algn="tl">
                    <a:srgbClr val="000000">
                      <a:alpha val="30000"/>
                    </a:srgbClr>
                  </a:outerShdw>
                </a:effectLst>
                <a:latin typeface="KG Second Chances Solid" panose="02000000000000000000" pitchFamily="2" charset="0"/>
                <a:ea typeface="ＭＳ Ｐゴシック" pitchFamily="80" charset="-128"/>
              </a:rPr>
              <a:t>FALSE</a:t>
            </a:r>
          </a:p>
        </p:txBody>
      </p:sp>
      <p:sp>
        <p:nvSpPr>
          <p:cNvPr id="30732" name="TextBox 12"/>
          <p:cNvSpPr txBox="1">
            <a:spLocks noChangeArrowheads="1"/>
          </p:cNvSpPr>
          <p:nvPr/>
        </p:nvSpPr>
        <p:spPr bwMode="auto">
          <a:xfrm>
            <a:off x="1566863" y="6626225"/>
            <a:ext cx="2652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80" charset="0"/>
                <a:ea typeface="ＭＳ Ｐゴシック" panose="020B0600070205080204" pitchFamily="34" charset="-128"/>
              </a:defRPr>
            </a:lvl1pPr>
            <a:lvl2pPr marL="742950" indent="-285750">
              <a:defRPr sz="2400">
                <a:solidFill>
                  <a:schemeClr val="tx1"/>
                </a:solidFill>
                <a:latin typeface="Lucida Grande" pitchFamily="80" charset="0"/>
                <a:ea typeface="ＭＳ Ｐゴシック" panose="020B0600070205080204" pitchFamily="34" charset="-128"/>
              </a:defRPr>
            </a:lvl2pPr>
            <a:lvl3pPr marL="1143000" indent="-228600">
              <a:defRPr sz="2400">
                <a:solidFill>
                  <a:schemeClr val="tx1"/>
                </a:solidFill>
                <a:latin typeface="Lucida Grande" pitchFamily="80" charset="0"/>
                <a:ea typeface="ＭＳ Ｐゴシック" panose="020B0600070205080204" pitchFamily="34" charset="-128"/>
              </a:defRPr>
            </a:lvl3pPr>
            <a:lvl4pPr marL="1600200" indent="-228600">
              <a:defRPr sz="2400">
                <a:solidFill>
                  <a:schemeClr val="tx1"/>
                </a:solidFill>
                <a:latin typeface="Lucida Grande" pitchFamily="80" charset="0"/>
                <a:ea typeface="ＭＳ Ｐゴシック" panose="020B0600070205080204" pitchFamily="34" charset="-128"/>
              </a:defRPr>
            </a:lvl4pPr>
            <a:lvl5pPr marL="2057400" indent="-228600">
              <a:defRPr sz="2400">
                <a:solidFill>
                  <a:schemeClr val="tx1"/>
                </a:solidFill>
                <a:latin typeface="Lucida Grande" pitchFamily="8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9pPr>
          </a:lstStyle>
          <a:p>
            <a:r>
              <a:rPr lang="en-US" altLang="en-US" sz="1200">
                <a:latin typeface="KBScaredStraight" panose="02000603000000000000" pitchFamily="2" charset="0"/>
              </a:rPr>
              <a:t>© Brain Wrinkles</a:t>
            </a:r>
          </a:p>
        </p:txBody>
      </p:sp>
      <p:sp>
        <p:nvSpPr>
          <p:cNvPr id="30733" name="TextBox 13"/>
          <p:cNvSpPr txBox="1">
            <a:spLocks noChangeArrowheads="1"/>
          </p:cNvSpPr>
          <p:nvPr/>
        </p:nvSpPr>
        <p:spPr bwMode="auto">
          <a:xfrm>
            <a:off x="1566863" y="3132138"/>
            <a:ext cx="2652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80" charset="0"/>
                <a:ea typeface="ＭＳ Ｐゴシック" panose="020B0600070205080204" pitchFamily="34" charset="-128"/>
              </a:defRPr>
            </a:lvl1pPr>
            <a:lvl2pPr marL="742950" indent="-285750">
              <a:defRPr sz="2400">
                <a:solidFill>
                  <a:schemeClr val="tx1"/>
                </a:solidFill>
                <a:latin typeface="Lucida Grande" pitchFamily="80" charset="0"/>
                <a:ea typeface="ＭＳ Ｐゴシック" panose="020B0600070205080204" pitchFamily="34" charset="-128"/>
              </a:defRPr>
            </a:lvl2pPr>
            <a:lvl3pPr marL="1143000" indent="-228600">
              <a:defRPr sz="2400">
                <a:solidFill>
                  <a:schemeClr val="tx1"/>
                </a:solidFill>
                <a:latin typeface="Lucida Grande" pitchFamily="80" charset="0"/>
                <a:ea typeface="ＭＳ Ｐゴシック" panose="020B0600070205080204" pitchFamily="34" charset="-128"/>
              </a:defRPr>
            </a:lvl3pPr>
            <a:lvl4pPr marL="1600200" indent="-228600">
              <a:defRPr sz="2400">
                <a:solidFill>
                  <a:schemeClr val="tx1"/>
                </a:solidFill>
                <a:latin typeface="Lucida Grande" pitchFamily="80" charset="0"/>
                <a:ea typeface="ＭＳ Ｐゴシック" panose="020B0600070205080204" pitchFamily="34" charset="-128"/>
              </a:defRPr>
            </a:lvl4pPr>
            <a:lvl5pPr marL="2057400" indent="-228600">
              <a:defRPr sz="2400">
                <a:solidFill>
                  <a:schemeClr val="tx1"/>
                </a:solidFill>
                <a:latin typeface="Lucida Grande" pitchFamily="8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9pPr>
          </a:lstStyle>
          <a:p>
            <a:r>
              <a:rPr lang="en-US" altLang="en-US" sz="1200">
                <a:latin typeface="KBScaredStraight" panose="02000603000000000000" pitchFamily="2" charset="0"/>
              </a:rPr>
              <a:t>© Brain Wrinkles</a:t>
            </a:r>
          </a:p>
        </p:txBody>
      </p:sp>
      <p:sp>
        <p:nvSpPr>
          <p:cNvPr id="16" name="Rectangle 15"/>
          <p:cNvSpPr/>
          <p:nvPr/>
        </p:nvSpPr>
        <p:spPr>
          <a:xfrm rot="16200000">
            <a:off x="-509710" y="1029761"/>
            <a:ext cx="2619628" cy="1323439"/>
          </a:xfrm>
          <a:prstGeom prst="rect">
            <a:avLst/>
          </a:prstGeom>
          <a:noFill/>
        </p:spPr>
        <p:txBody>
          <a:bodyPr wrap="none">
            <a:spAutoFit/>
          </a:bodyPr>
          <a:lstStyle/>
          <a:p>
            <a:pPr algn="ctr">
              <a:defRPr/>
            </a:pPr>
            <a:r>
              <a:rPr lang="en-US" sz="8000" dirty="0">
                <a:ln w="10160">
                  <a:solidFill>
                    <a:sysClr val="windowText" lastClr="000000"/>
                  </a:solidFill>
                  <a:prstDash val="solid"/>
                </a:ln>
                <a:solidFill>
                  <a:schemeClr val="bg1"/>
                </a:solidFill>
                <a:effectLst>
                  <a:outerShdw blurRad="38100" dist="32000" dir="5400000" algn="tl">
                    <a:srgbClr val="000000">
                      <a:alpha val="30000"/>
                    </a:srgbClr>
                  </a:outerShdw>
                </a:effectLst>
                <a:latin typeface="KG Second Chances Solid" panose="02000000000000000000" pitchFamily="2" charset="0"/>
                <a:ea typeface="ＭＳ Ｐゴシック" pitchFamily="80" charset="-128"/>
              </a:rPr>
              <a:t>TRUE</a:t>
            </a:r>
          </a:p>
        </p:txBody>
      </p:sp>
    </p:spTree>
    <p:extLst>
      <p:ext uri="{BB962C8B-B14F-4D97-AF65-F5344CB8AC3E}">
        <p14:creationId xmlns:p14="http://schemas.microsoft.com/office/powerpoint/2010/main" val="3199233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1747" name="Picture 6" descr="doodle frame 6 fil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924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34085" y="266699"/>
            <a:ext cx="6228229" cy="1143000"/>
          </a:xfrm>
          <a:prstGeom prst="rect">
            <a:avLst/>
          </a:prstGeom>
          <a:solidFill>
            <a:schemeClr val="bg1"/>
          </a:solidFill>
          <a:ln w="571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solidFill>
                  <a:schemeClr val="tx1"/>
                </a:solidFill>
                <a:latin typeface="KG Second Chances Solid" panose="02000000000000000000" pitchFamily="2" charset="0"/>
              </a:rPr>
              <a:t>True or False?</a:t>
            </a:r>
          </a:p>
        </p:txBody>
      </p:sp>
      <p:sp>
        <p:nvSpPr>
          <p:cNvPr id="31749" name="TextBox 8"/>
          <p:cNvSpPr txBox="1">
            <a:spLocks noChangeArrowheads="1"/>
          </p:cNvSpPr>
          <p:nvPr/>
        </p:nvSpPr>
        <p:spPr bwMode="auto">
          <a:xfrm>
            <a:off x="1409699" y="2387817"/>
            <a:ext cx="6477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80000"/>
              </a:lnSpc>
              <a:spcBef>
                <a:spcPct val="0"/>
              </a:spcBef>
              <a:buNone/>
            </a:pPr>
            <a:r>
              <a:rPr lang="en-US" altLang="en-US" sz="4800" dirty="0">
                <a:latin typeface="KG First Time In Forever" panose="02000506000000020003" pitchFamily="2" charset="0"/>
                <a:ea typeface="Georgia Belle Skinny" panose="02000603000000000000" pitchFamily="2" charset="0"/>
                <a:cs typeface="Georgia Belle Skinny" panose="02000603000000000000" pitchFamily="2" charset="0"/>
              </a:rPr>
              <a:t>In a democracy, </a:t>
            </a:r>
            <a:r>
              <a:rPr lang="en-US" sz="4800" dirty="0">
                <a:latin typeface="KG First Time In Forever" panose="02000506000000020003" pitchFamily="2" charset="0"/>
              </a:rPr>
              <a:t>citizens play an important role because they are able to vote for leaders. </a:t>
            </a:r>
            <a:endParaRPr lang="en-US" altLang="en-US" sz="4800" dirty="0">
              <a:latin typeface="KG First Time In Forever" panose="02000506000000020003" pitchFamily="2" charset="0"/>
              <a:ea typeface="Georgia Belle Skinny" panose="02000603000000000000" pitchFamily="2" charset="0"/>
              <a:cs typeface="Georgia Belle Skinny" panose="02000603000000000000" pitchFamily="2" charset="0"/>
            </a:endParaRPr>
          </a:p>
        </p:txBody>
      </p:sp>
      <p:sp>
        <p:nvSpPr>
          <p:cNvPr id="31750" name="TextBox 5"/>
          <p:cNvSpPr txBox="1">
            <a:spLocks noChangeArrowheads="1"/>
          </p:cNvSpPr>
          <p:nvPr/>
        </p:nvSpPr>
        <p:spPr bwMode="auto">
          <a:xfrm>
            <a:off x="-66675" y="6629400"/>
            <a:ext cx="265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80" charset="0"/>
                <a:ea typeface="ＭＳ Ｐゴシック" panose="020B0600070205080204" pitchFamily="34" charset="-128"/>
              </a:defRPr>
            </a:lvl1pPr>
            <a:lvl2pPr marL="742950" indent="-285750">
              <a:defRPr sz="2400">
                <a:solidFill>
                  <a:schemeClr val="tx1"/>
                </a:solidFill>
                <a:latin typeface="Lucida Grande" pitchFamily="80" charset="0"/>
                <a:ea typeface="ＭＳ Ｐゴシック" panose="020B0600070205080204" pitchFamily="34" charset="-128"/>
              </a:defRPr>
            </a:lvl2pPr>
            <a:lvl3pPr marL="1143000" indent="-228600">
              <a:defRPr sz="2400">
                <a:solidFill>
                  <a:schemeClr val="tx1"/>
                </a:solidFill>
                <a:latin typeface="Lucida Grande" pitchFamily="80" charset="0"/>
                <a:ea typeface="ＭＳ Ｐゴシック" panose="020B0600070205080204" pitchFamily="34" charset="-128"/>
              </a:defRPr>
            </a:lvl3pPr>
            <a:lvl4pPr marL="1600200" indent="-228600">
              <a:defRPr sz="2400">
                <a:solidFill>
                  <a:schemeClr val="tx1"/>
                </a:solidFill>
                <a:latin typeface="Lucida Grande" pitchFamily="80" charset="0"/>
                <a:ea typeface="ＭＳ Ｐゴシック" panose="020B0600070205080204" pitchFamily="34" charset="-128"/>
              </a:defRPr>
            </a:lvl4pPr>
            <a:lvl5pPr marL="2057400" indent="-228600">
              <a:defRPr sz="2400">
                <a:solidFill>
                  <a:schemeClr val="tx1"/>
                </a:solidFill>
                <a:latin typeface="Lucida Grande" pitchFamily="8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9pPr>
          </a:lstStyle>
          <a:p>
            <a:r>
              <a:rPr lang="en-US" altLang="en-US" sz="1200">
                <a:latin typeface="KBScaredStraight" panose="02000603000000000000" pitchFamily="2" charset="0"/>
              </a:rPr>
              <a:t>© Brain Wrinkles</a:t>
            </a:r>
          </a:p>
        </p:txBody>
      </p:sp>
    </p:spTree>
    <p:extLst>
      <p:ext uri="{BB962C8B-B14F-4D97-AF65-F5344CB8AC3E}">
        <p14:creationId xmlns:p14="http://schemas.microsoft.com/office/powerpoint/2010/main" val="330317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6964086"/>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Notes:</a:t>
            </a:r>
          </a:p>
          <a:p>
            <a:pPr marL="457200" indent="-4572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The next pages are handouts  for note-taking  (Print front to back to save paper and ink.)</a:t>
            </a:r>
          </a:p>
          <a:p>
            <a:pPr marL="457200" indent="-457200">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a:p>
            <a:pPr algn="ctr"/>
            <a:r>
              <a:rPr lang="en-US" sz="3600" dirty="0">
                <a:latin typeface="KBScaredStraight" panose="02000603000000000000" pitchFamily="2" charset="0"/>
                <a:ea typeface="KBScaredStraight" panose="02000603000000000000" pitchFamily="2" charset="0"/>
              </a:rPr>
              <a:t>OR</a:t>
            </a:r>
          </a:p>
          <a:p>
            <a:pPr marL="285750" indent="-28575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Copy to Microsoft Word and take notes in this way.</a:t>
            </a: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8133833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1747" name="Picture 6" descr="doodle frame 6 fil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924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34085" y="266699"/>
            <a:ext cx="6228229" cy="1143000"/>
          </a:xfrm>
          <a:prstGeom prst="rect">
            <a:avLst/>
          </a:prstGeom>
          <a:solidFill>
            <a:schemeClr val="bg1"/>
          </a:solidFill>
          <a:ln w="571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solidFill>
                  <a:schemeClr val="tx1"/>
                </a:solidFill>
                <a:latin typeface="KG Second Chances Solid" panose="02000000000000000000" pitchFamily="2" charset="0"/>
              </a:rPr>
              <a:t>True or False?</a:t>
            </a:r>
          </a:p>
        </p:txBody>
      </p:sp>
      <p:sp>
        <p:nvSpPr>
          <p:cNvPr id="31749" name="TextBox 8"/>
          <p:cNvSpPr txBox="1">
            <a:spLocks noChangeArrowheads="1"/>
          </p:cNvSpPr>
          <p:nvPr/>
        </p:nvSpPr>
        <p:spPr bwMode="auto">
          <a:xfrm>
            <a:off x="1409699" y="3086099"/>
            <a:ext cx="6477000" cy="128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80000"/>
              </a:lnSpc>
              <a:spcBef>
                <a:spcPct val="0"/>
              </a:spcBef>
              <a:buNone/>
            </a:pPr>
            <a:r>
              <a:rPr lang="en-US" altLang="en-US" sz="4800" dirty="0">
                <a:latin typeface="KG First Time In Forever" panose="02000506000000020003" pitchFamily="2" charset="0"/>
                <a:ea typeface="Georgia Belle Skinny" panose="02000603000000000000" pitchFamily="2" charset="0"/>
                <a:cs typeface="Georgia Belle Skinny" panose="02000603000000000000" pitchFamily="2" charset="0"/>
              </a:rPr>
              <a:t>Canada has a presidential democracy.</a:t>
            </a:r>
          </a:p>
        </p:txBody>
      </p:sp>
      <p:sp>
        <p:nvSpPr>
          <p:cNvPr id="31750" name="TextBox 5"/>
          <p:cNvSpPr txBox="1">
            <a:spLocks noChangeArrowheads="1"/>
          </p:cNvSpPr>
          <p:nvPr/>
        </p:nvSpPr>
        <p:spPr bwMode="auto">
          <a:xfrm>
            <a:off x="-66675" y="6629400"/>
            <a:ext cx="265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80" charset="0"/>
                <a:ea typeface="ＭＳ Ｐゴシック" panose="020B0600070205080204" pitchFamily="34" charset="-128"/>
              </a:defRPr>
            </a:lvl1pPr>
            <a:lvl2pPr marL="742950" indent="-285750">
              <a:defRPr sz="2400">
                <a:solidFill>
                  <a:schemeClr val="tx1"/>
                </a:solidFill>
                <a:latin typeface="Lucida Grande" pitchFamily="80" charset="0"/>
                <a:ea typeface="ＭＳ Ｐゴシック" panose="020B0600070205080204" pitchFamily="34" charset="-128"/>
              </a:defRPr>
            </a:lvl2pPr>
            <a:lvl3pPr marL="1143000" indent="-228600">
              <a:defRPr sz="2400">
                <a:solidFill>
                  <a:schemeClr val="tx1"/>
                </a:solidFill>
                <a:latin typeface="Lucida Grande" pitchFamily="80" charset="0"/>
                <a:ea typeface="ＭＳ Ｐゴシック" panose="020B0600070205080204" pitchFamily="34" charset="-128"/>
              </a:defRPr>
            </a:lvl3pPr>
            <a:lvl4pPr marL="1600200" indent="-228600">
              <a:defRPr sz="2400">
                <a:solidFill>
                  <a:schemeClr val="tx1"/>
                </a:solidFill>
                <a:latin typeface="Lucida Grande" pitchFamily="80" charset="0"/>
                <a:ea typeface="ＭＳ Ｐゴシック" panose="020B0600070205080204" pitchFamily="34" charset="-128"/>
              </a:defRPr>
            </a:lvl4pPr>
            <a:lvl5pPr marL="2057400" indent="-228600">
              <a:defRPr sz="2400">
                <a:solidFill>
                  <a:schemeClr val="tx1"/>
                </a:solidFill>
                <a:latin typeface="Lucida Grande" pitchFamily="8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9pPr>
          </a:lstStyle>
          <a:p>
            <a:r>
              <a:rPr lang="en-US" altLang="en-US" sz="1200">
                <a:latin typeface="KBScaredStraight" panose="02000603000000000000" pitchFamily="2" charset="0"/>
              </a:rPr>
              <a:t>© Brain Wrinkles</a:t>
            </a:r>
          </a:p>
        </p:txBody>
      </p:sp>
    </p:spTree>
    <p:extLst>
      <p:ext uri="{BB962C8B-B14F-4D97-AF65-F5344CB8AC3E}">
        <p14:creationId xmlns:p14="http://schemas.microsoft.com/office/powerpoint/2010/main" val="1977491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1747" name="Picture 6" descr="doodle frame 6 fil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924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34085" y="266699"/>
            <a:ext cx="6228229" cy="1143000"/>
          </a:xfrm>
          <a:prstGeom prst="rect">
            <a:avLst/>
          </a:prstGeom>
          <a:solidFill>
            <a:schemeClr val="bg1"/>
          </a:solidFill>
          <a:ln w="571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solidFill>
                  <a:schemeClr val="tx1"/>
                </a:solidFill>
                <a:latin typeface="KG Second Chances Solid" panose="02000000000000000000" pitchFamily="2" charset="0"/>
              </a:rPr>
              <a:t>True or False?</a:t>
            </a:r>
          </a:p>
        </p:txBody>
      </p:sp>
      <p:sp>
        <p:nvSpPr>
          <p:cNvPr id="31749" name="TextBox 8"/>
          <p:cNvSpPr txBox="1">
            <a:spLocks noChangeArrowheads="1"/>
          </p:cNvSpPr>
          <p:nvPr/>
        </p:nvSpPr>
        <p:spPr bwMode="auto">
          <a:xfrm>
            <a:off x="997322" y="2420869"/>
            <a:ext cx="7301753" cy="305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80000"/>
              </a:lnSpc>
              <a:spcBef>
                <a:spcPct val="0"/>
              </a:spcBef>
              <a:buNone/>
            </a:pPr>
            <a:r>
              <a:rPr lang="en-US" altLang="en-US" sz="4800" dirty="0">
                <a:latin typeface="KG First Time In Forever" panose="02000506000000020003" pitchFamily="2" charset="0"/>
                <a:ea typeface="Georgia Belle Skinny" panose="02000603000000000000" pitchFamily="2" charset="0"/>
                <a:cs typeface="Georgia Belle Skinny" panose="02000603000000000000" pitchFamily="2" charset="0"/>
              </a:rPr>
              <a:t>Although Canadians adopted their own constitution in 1982, they still have ties with the British government.</a:t>
            </a:r>
          </a:p>
        </p:txBody>
      </p:sp>
      <p:sp>
        <p:nvSpPr>
          <p:cNvPr id="31750" name="TextBox 5"/>
          <p:cNvSpPr txBox="1">
            <a:spLocks noChangeArrowheads="1"/>
          </p:cNvSpPr>
          <p:nvPr/>
        </p:nvSpPr>
        <p:spPr bwMode="auto">
          <a:xfrm>
            <a:off x="-66675" y="6629400"/>
            <a:ext cx="265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80" charset="0"/>
                <a:ea typeface="ＭＳ Ｐゴシック" panose="020B0600070205080204" pitchFamily="34" charset="-128"/>
              </a:defRPr>
            </a:lvl1pPr>
            <a:lvl2pPr marL="742950" indent="-285750">
              <a:defRPr sz="2400">
                <a:solidFill>
                  <a:schemeClr val="tx1"/>
                </a:solidFill>
                <a:latin typeface="Lucida Grande" pitchFamily="80" charset="0"/>
                <a:ea typeface="ＭＳ Ｐゴシック" panose="020B0600070205080204" pitchFamily="34" charset="-128"/>
              </a:defRPr>
            </a:lvl2pPr>
            <a:lvl3pPr marL="1143000" indent="-228600">
              <a:defRPr sz="2400">
                <a:solidFill>
                  <a:schemeClr val="tx1"/>
                </a:solidFill>
                <a:latin typeface="Lucida Grande" pitchFamily="80" charset="0"/>
                <a:ea typeface="ＭＳ Ｐゴシック" panose="020B0600070205080204" pitchFamily="34" charset="-128"/>
              </a:defRPr>
            </a:lvl3pPr>
            <a:lvl4pPr marL="1600200" indent="-228600">
              <a:defRPr sz="2400">
                <a:solidFill>
                  <a:schemeClr val="tx1"/>
                </a:solidFill>
                <a:latin typeface="Lucida Grande" pitchFamily="80" charset="0"/>
                <a:ea typeface="ＭＳ Ｐゴシック" panose="020B0600070205080204" pitchFamily="34" charset="-128"/>
              </a:defRPr>
            </a:lvl4pPr>
            <a:lvl5pPr marL="2057400" indent="-228600">
              <a:defRPr sz="2400">
                <a:solidFill>
                  <a:schemeClr val="tx1"/>
                </a:solidFill>
                <a:latin typeface="Lucida Grande" pitchFamily="8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9pPr>
          </a:lstStyle>
          <a:p>
            <a:r>
              <a:rPr lang="en-US" altLang="en-US" sz="1200">
                <a:latin typeface="KBScaredStraight" panose="02000603000000000000" pitchFamily="2" charset="0"/>
              </a:rPr>
              <a:t>© Brain Wrinkles</a:t>
            </a:r>
          </a:p>
        </p:txBody>
      </p:sp>
    </p:spTree>
    <p:extLst>
      <p:ext uri="{BB962C8B-B14F-4D97-AF65-F5344CB8AC3E}">
        <p14:creationId xmlns:p14="http://schemas.microsoft.com/office/powerpoint/2010/main" val="424789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1747" name="Picture 6" descr="doodle frame 6 fil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924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34085" y="266699"/>
            <a:ext cx="6228229" cy="1143000"/>
          </a:xfrm>
          <a:prstGeom prst="rect">
            <a:avLst/>
          </a:prstGeom>
          <a:solidFill>
            <a:schemeClr val="bg1"/>
          </a:solidFill>
          <a:ln w="571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solidFill>
                  <a:schemeClr val="tx1"/>
                </a:solidFill>
                <a:latin typeface="KG Second Chances Solid" panose="02000000000000000000" pitchFamily="2" charset="0"/>
              </a:rPr>
              <a:t>True or False?</a:t>
            </a:r>
          </a:p>
        </p:txBody>
      </p:sp>
      <p:sp>
        <p:nvSpPr>
          <p:cNvPr id="31749" name="TextBox 8"/>
          <p:cNvSpPr txBox="1">
            <a:spLocks noChangeArrowheads="1"/>
          </p:cNvSpPr>
          <p:nvPr/>
        </p:nvSpPr>
        <p:spPr bwMode="auto">
          <a:xfrm>
            <a:off x="997322" y="2987665"/>
            <a:ext cx="7301753" cy="2095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80000"/>
              </a:lnSpc>
              <a:spcBef>
                <a:spcPct val="0"/>
              </a:spcBef>
              <a:buNone/>
            </a:pPr>
            <a:r>
              <a:rPr lang="en-US" altLang="en-US" sz="5400" dirty="0">
                <a:latin typeface="KG First Time In Forever" panose="02000506000000020003" pitchFamily="2" charset="0"/>
                <a:ea typeface="Georgia Belle Skinny" panose="02000603000000000000" pitchFamily="2" charset="0"/>
                <a:cs typeface="Georgia Belle Skinny" panose="02000603000000000000" pitchFamily="2" charset="0"/>
              </a:rPr>
              <a:t>Citizens do not directly vote for the prime minister in Canada. </a:t>
            </a:r>
          </a:p>
        </p:txBody>
      </p:sp>
      <p:sp>
        <p:nvSpPr>
          <p:cNvPr id="31750" name="TextBox 5"/>
          <p:cNvSpPr txBox="1">
            <a:spLocks noChangeArrowheads="1"/>
          </p:cNvSpPr>
          <p:nvPr/>
        </p:nvSpPr>
        <p:spPr bwMode="auto">
          <a:xfrm>
            <a:off x="-66675" y="6629400"/>
            <a:ext cx="265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80" charset="0"/>
                <a:ea typeface="ＭＳ Ｐゴシック" panose="020B0600070205080204" pitchFamily="34" charset="-128"/>
              </a:defRPr>
            </a:lvl1pPr>
            <a:lvl2pPr marL="742950" indent="-285750">
              <a:defRPr sz="2400">
                <a:solidFill>
                  <a:schemeClr val="tx1"/>
                </a:solidFill>
                <a:latin typeface="Lucida Grande" pitchFamily="80" charset="0"/>
                <a:ea typeface="ＭＳ Ｐゴシック" panose="020B0600070205080204" pitchFamily="34" charset="-128"/>
              </a:defRPr>
            </a:lvl2pPr>
            <a:lvl3pPr marL="1143000" indent="-228600">
              <a:defRPr sz="2400">
                <a:solidFill>
                  <a:schemeClr val="tx1"/>
                </a:solidFill>
                <a:latin typeface="Lucida Grande" pitchFamily="80" charset="0"/>
                <a:ea typeface="ＭＳ Ｐゴシック" panose="020B0600070205080204" pitchFamily="34" charset="-128"/>
              </a:defRPr>
            </a:lvl3pPr>
            <a:lvl4pPr marL="1600200" indent="-228600">
              <a:defRPr sz="2400">
                <a:solidFill>
                  <a:schemeClr val="tx1"/>
                </a:solidFill>
                <a:latin typeface="Lucida Grande" pitchFamily="80" charset="0"/>
                <a:ea typeface="ＭＳ Ｐゴシック" panose="020B0600070205080204" pitchFamily="34" charset="-128"/>
              </a:defRPr>
            </a:lvl4pPr>
            <a:lvl5pPr marL="2057400" indent="-228600">
              <a:defRPr sz="2400">
                <a:solidFill>
                  <a:schemeClr val="tx1"/>
                </a:solidFill>
                <a:latin typeface="Lucida Grande" pitchFamily="8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9pPr>
          </a:lstStyle>
          <a:p>
            <a:r>
              <a:rPr lang="en-US" altLang="en-US" sz="1200">
                <a:latin typeface="KBScaredStraight" panose="02000603000000000000" pitchFamily="2" charset="0"/>
              </a:rPr>
              <a:t>© Brain Wrinkles</a:t>
            </a:r>
          </a:p>
        </p:txBody>
      </p:sp>
    </p:spTree>
    <p:extLst>
      <p:ext uri="{BB962C8B-B14F-4D97-AF65-F5344CB8AC3E}">
        <p14:creationId xmlns:p14="http://schemas.microsoft.com/office/powerpoint/2010/main" val="128764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1747" name="Picture 6" descr="doodle frame 6 fil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924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34085" y="266699"/>
            <a:ext cx="6228229" cy="1143000"/>
          </a:xfrm>
          <a:prstGeom prst="rect">
            <a:avLst/>
          </a:prstGeom>
          <a:solidFill>
            <a:schemeClr val="bg1"/>
          </a:solidFill>
          <a:ln w="571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solidFill>
                  <a:schemeClr val="tx1"/>
                </a:solidFill>
                <a:latin typeface="KG Second Chances Solid" panose="02000000000000000000" pitchFamily="2" charset="0"/>
              </a:rPr>
              <a:t>True or False?</a:t>
            </a:r>
          </a:p>
        </p:txBody>
      </p:sp>
      <p:sp>
        <p:nvSpPr>
          <p:cNvPr id="31749" name="TextBox 8"/>
          <p:cNvSpPr txBox="1">
            <a:spLocks noChangeArrowheads="1"/>
          </p:cNvSpPr>
          <p:nvPr/>
        </p:nvSpPr>
        <p:spPr bwMode="auto">
          <a:xfrm>
            <a:off x="1265703" y="2477750"/>
            <a:ext cx="676499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4400" dirty="0">
                <a:latin typeface="KG First Time In Forever" panose="02000506000000020003" pitchFamily="2" charset="0"/>
              </a:rPr>
              <a:t>The Parliament makes new laws for Canada.</a:t>
            </a:r>
            <a:endParaRPr lang="en-US" sz="5400" dirty="0">
              <a:latin typeface="KG First Time In Forever" panose="02000506000000020003" pitchFamily="2" charset="0"/>
            </a:endParaRPr>
          </a:p>
        </p:txBody>
      </p:sp>
      <p:sp>
        <p:nvSpPr>
          <p:cNvPr id="31750" name="TextBox 5"/>
          <p:cNvSpPr txBox="1">
            <a:spLocks noChangeArrowheads="1"/>
          </p:cNvSpPr>
          <p:nvPr/>
        </p:nvSpPr>
        <p:spPr bwMode="auto">
          <a:xfrm>
            <a:off x="-66675" y="6629400"/>
            <a:ext cx="265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80" charset="0"/>
                <a:ea typeface="ＭＳ Ｐゴシック" panose="020B0600070205080204" pitchFamily="34" charset="-128"/>
              </a:defRPr>
            </a:lvl1pPr>
            <a:lvl2pPr marL="742950" indent="-285750">
              <a:defRPr sz="2400">
                <a:solidFill>
                  <a:schemeClr val="tx1"/>
                </a:solidFill>
                <a:latin typeface="Lucida Grande" pitchFamily="80" charset="0"/>
                <a:ea typeface="ＭＳ Ｐゴシック" panose="020B0600070205080204" pitchFamily="34" charset="-128"/>
              </a:defRPr>
            </a:lvl2pPr>
            <a:lvl3pPr marL="1143000" indent="-228600">
              <a:defRPr sz="2400">
                <a:solidFill>
                  <a:schemeClr val="tx1"/>
                </a:solidFill>
                <a:latin typeface="Lucida Grande" pitchFamily="80" charset="0"/>
                <a:ea typeface="ＭＳ Ｐゴシック" panose="020B0600070205080204" pitchFamily="34" charset="-128"/>
              </a:defRPr>
            </a:lvl3pPr>
            <a:lvl4pPr marL="1600200" indent="-228600">
              <a:defRPr sz="2400">
                <a:solidFill>
                  <a:schemeClr val="tx1"/>
                </a:solidFill>
                <a:latin typeface="Lucida Grande" pitchFamily="80" charset="0"/>
                <a:ea typeface="ＭＳ Ｐゴシック" panose="020B0600070205080204" pitchFamily="34" charset="-128"/>
              </a:defRPr>
            </a:lvl4pPr>
            <a:lvl5pPr marL="2057400" indent="-228600">
              <a:defRPr sz="2400">
                <a:solidFill>
                  <a:schemeClr val="tx1"/>
                </a:solidFill>
                <a:latin typeface="Lucida Grande" pitchFamily="8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9pPr>
          </a:lstStyle>
          <a:p>
            <a:r>
              <a:rPr lang="en-US" altLang="en-US" sz="1200">
                <a:latin typeface="KBScaredStraight" panose="02000603000000000000" pitchFamily="2" charset="0"/>
              </a:rPr>
              <a:t>© Brain Wrinkles</a:t>
            </a:r>
          </a:p>
        </p:txBody>
      </p:sp>
    </p:spTree>
    <p:extLst>
      <p:ext uri="{BB962C8B-B14F-4D97-AF65-F5344CB8AC3E}">
        <p14:creationId xmlns:p14="http://schemas.microsoft.com/office/powerpoint/2010/main" val="1944776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1747" name="Picture 6" descr="doodle frame 6 fil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924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34085" y="266699"/>
            <a:ext cx="6228229" cy="1143000"/>
          </a:xfrm>
          <a:prstGeom prst="rect">
            <a:avLst/>
          </a:prstGeom>
          <a:solidFill>
            <a:schemeClr val="bg1"/>
          </a:solidFill>
          <a:ln w="571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solidFill>
                  <a:schemeClr val="tx1"/>
                </a:solidFill>
                <a:latin typeface="KG Second Chances Solid" panose="02000000000000000000" pitchFamily="2" charset="0"/>
              </a:rPr>
              <a:t>True or False?</a:t>
            </a:r>
          </a:p>
        </p:txBody>
      </p:sp>
      <p:sp>
        <p:nvSpPr>
          <p:cNvPr id="31749" name="TextBox 8"/>
          <p:cNvSpPr txBox="1">
            <a:spLocks noChangeArrowheads="1"/>
          </p:cNvSpPr>
          <p:nvPr/>
        </p:nvSpPr>
        <p:spPr bwMode="auto">
          <a:xfrm>
            <a:off x="1259681" y="2243034"/>
            <a:ext cx="676499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4200" dirty="0">
                <a:latin typeface="KG First Time In Forever" panose="02000506000000020003" pitchFamily="2" charset="0"/>
              </a:rPr>
              <a:t>In a democracy, a ruler has absolute power and the citizens do not possess the right to choose their own leaders</a:t>
            </a:r>
            <a:r>
              <a:rPr lang="en-US" sz="4800" dirty="0">
                <a:latin typeface="KG First Time In Forever" panose="02000506000000020003" pitchFamily="2" charset="0"/>
              </a:rPr>
              <a:t>.</a:t>
            </a:r>
          </a:p>
        </p:txBody>
      </p:sp>
      <p:sp>
        <p:nvSpPr>
          <p:cNvPr id="31750" name="TextBox 5"/>
          <p:cNvSpPr txBox="1">
            <a:spLocks noChangeArrowheads="1"/>
          </p:cNvSpPr>
          <p:nvPr/>
        </p:nvSpPr>
        <p:spPr bwMode="auto">
          <a:xfrm>
            <a:off x="-66675" y="6629400"/>
            <a:ext cx="265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80" charset="0"/>
                <a:ea typeface="ＭＳ Ｐゴシック" panose="020B0600070205080204" pitchFamily="34" charset="-128"/>
              </a:defRPr>
            </a:lvl1pPr>
            <a:lvl2pPr marL="742950" indent="-285750">
              <a:defRPr sz="2400">
                <a:solidFill>
                  <a:schemeClr val="tx1"/>
                </a:solidFill>
                <a:latin typeface="Lucida Grande" pitchFamily="80" charset="0"/>
                <a:ea typeface="ＭＳ Ｐゴシック" panose="020B0600070205080204" pitchFamily="34" charset="-128"/>
              </a:defRPr>
            </a:lvl2pPr>
            <a:lvl3pPr marL="1143000" indent="-228600">
              <a:defRPr sz="2400">
                <a:solidFill>
                  <a:schemeClr val="tx1"/>
                </a:solidFill>
                <a:latin typeface="Lucida Grande" pitchFamily="80" charset="0"/>
                <a:ea typeface="ＭＳ Ｐゴシック" panose="020B0600070205080204" pitchFamily="34" charset="-128"/>
              </a:defRPr>
            </a:lvl3pPr>
            <a:lvl4pPr marL="1600200" indent="-228600">
              <a:defRPr sz="2400">
                <a:solidFill>
                  <a:schemeClr val="tx1"/>
                </a:solidFill>
                <a:latin typeface="Lucida Grande" pitchFamily="80" charset="0"/>
                <a:ea typeface="ＭＳ Ｐゴシック" panose="020B0600070205080204" pitchFamily="34" charset="-128"/>
              </a:defRPr>
            </a:lvl4pPr>
            <a:lvl5pPr marL="2057400" indent="-228600">
              <a:defRPr sz="2400">
                <a:solidFill>
                  <a:schemeClr val="tx1"/>
                </a:solidFill>
                <a:latin typeface="Lucida Grande" pitchFamily="8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9pPr>
          </a:lstStyle>
          <a:p>
            <a:r>
              <a:rPr lang="en-US" altLang="en-US" sz="1200">
                <a:latin typeface="KBScaredStraight" panose="02000603000000000000" pitchFamily="2" charset="0"/>
              </a:rPr>
              <a:t>© Brain Wrinkles</a:t>
            </a:r>
          </a:p>
        </p:txBody>
      </p:sp>
    </p:spTree>
    <p:extLst>
      <p:ext uri="{BB962C8B-B14F-4D97-AF65-F5344CB8AC3E}">
        <p14:creationId xmlns:p14="http://schemas.microsoft.com/office/powerpoint/2010/main" val="451281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1747" name="Picture 6" descr="doodle frame 6 fil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924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34085" y="266699"/>
            <a:ext cx="6228229" cy="1143000"/>
          </a:xfrm>
          <a:prstGeom prst="rect">
            <a:avLst/>
          </a:prstGeom>
          <a:solidFill>
            <a:schemeClr val="bg1"/>
          </a:solidFill>
          <a:ln w="571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solidFill>
                  <a:schemeClr val="tx1"/>
                </a:solidFill>
                <a:latin typeface="KG Second Chances Solid" panose="02000000000000000000" pitchFamily="2" charset="0"/>
              </a:rPr>
              <a:t>True or False?</a:t>
            </a:r>
          </a:p>
        </p:txBody>
      </p:sp>
      <p:sp>
        <p:nvSpPr>
          <p:cNvPr id="31749" name="TextBox 8"/>
          <p:cNvSpPr txBox="1">
            <a:spLocks noChangeArrowheads="1"/>
          </p:cNvSpPr>
          <p:nvPr/>
        </p:nvSpPr>
        <p:spPr bwMode="auto">
          <a:xfrm>
            <a:off x="1265703" y="2339250"/>
            <a:ext cx="676499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4000" dirty="0">
                <a:latin typeface="KG First Time In Forever" panose="02000506000000020003" pitchFamily="2" charset="0"/>
              </a:rPr>
              <a:t>The British monarch is the most influential person in Canada’s government. </a:t>
            </a:r>
            <a:endParaRPr lang="en-US" sz="4800" dirty="0">
              <a:latin typeface="KG First Time In Forever" panose="02000506000000020003" pitchFamily="2" charset="0"/>
            </a:endParaRPr>
          </a:p>
        </p:txBody>
      </p:sp>
      <p:sp>
        <p:nvSpPr>
          <p:cNvPr id="31750" name="TextBox 5"/>
          <p:cNvSpPr txBox="1">
            <a:spLocks noChangeArrowheads="1"/>
          </p:cNvSpPr>
          <p:nvPr/>
        </p:nvSpPr>
        <p:spPr bwMode="auto">
          <a:xfrm>
            <a:off x="-66675" y="6629400"/>
            <a:ext cx="265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80" charset="0"/>
                <a:ea typeface="ＭＳ Ｐゴシック" panose="020B0600070205080204" pitchFamily="34" charset="-128"/>
              </a:defRPr>
            </a:lvl1pPr>
            <a:lvl2pPr marL="742950" indent="-285750">
              <a:defRPr sz="2400">
                <a:solidFill>
                  <a:schemeClr val="tx1"/>
                </a:solidFill>
                <a:latin typeface="Lucida Grande" pitchFamily="80" charset="0"/>
                <a:ea typeface="ＭＳ Ｐゴシック" panose="020B0600070205080204" pitchFamily="34" charset="-128"/>
              </a:defRPr>
            </a:lvl2pPr>
            <a:lvl3pPr marL="1143000" indent="-228600">
              <a:defRPr sz="2400">
                <a:solidFill>
                  <a:schemeClr val="tx1"/>
                </a:solidFill>
                <a:latin typeface="Lucida Grande" pitchFamily="80" charset="0"/>
                <a:ea typeface="ＭＳ Ｐゴシック" panose="020B0600070205080204" pitchFamily="34" charset="-128"/>
              </a:defRPr>
            </a:lvl3pPr>
            <a:lvl4pPr marL="1600200" indent="-228600">
              <a:defRPr sz="2400">
                <a:solidFill>
                  <a:schemeClr val="tx1"/>
                </a:solidFill>
                <a:latin typeface="Lucida Grande" pitchFamily="80" charset="0"/>
                <a:ea typeface="ＭＳ Ｐゴシック" panose="020B0600070205080204" pitchFamily="34" charset="-128"/>
              </a:defRPr>
            </a:lvl4pPr>
            <a:lvl5pPr marL="2057400" indent="-228600">
              <a:defRPr sz="2400">
                <a:solidFill>
                  <a:schemeClr val="tx1"/>
                </a:solidFill>
                <a:latin typeface="Lucida Grande" pitchFamily="8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9pPr>
          </a:lstStyle>
          <a:p>
            <a:r>
              <a:rPr lang="en-US" altLang="en-US" sz="1200">
                <a:latin typeface="KBScaredStraight" panose="02000603000000000000" pitchFamily="2" charset="0"/>
              </a:rPr>
              <a:t>© Brain Wrinkles</a:t>
            </a:r>
          </a:p>
        </p:txBody>
      </p:sp>
    </p:spTree>
    <p:extLst>
      <p:ext uri="{BB962C8B-B14F-4D97-AF65-F5344CB8AC3E}">
        <p14:creationId xmlns:p14="http://schemas.microsoft.com/office/powerpoint/2010/main" val="695419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1747" name="Picture 6" descr="doodle frame 6 fil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924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34085" y="266699"/>
            <a:ext cx="6228229" cy="1143000"/>
          </a:xfrm>
          <a:prstGeom prst="rect">
            <a:avLst/>
          </a:prstGeom>
          <a:solidFill>
            <a:schemeClr val="bg1"/>
          </a:solidFill>
          <a:ln w="571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solidFill>
                  <a:schemeClr val="tx1"/>
                </a:solidFill>
                <a:latin typeface="KG Second Chances Solid" panose="02000000000000000000" pitchFamily="2" charset="0"/>
              </a:rPr>
              <a:t>True or False?</a:t>
            </a:r>
          </a:p>
        </p:txBody>
      </p:sp>
      <p:sp>
        <p:nvSpPr>
          <p:cNvPr id="31749" name="TextBox 8"/>
          <p:cNvSpPr txBox="1">
            <a:spLocks noChangeArrowheads="1"/>
          </p:cNvSpPr>
          <p:nvPr/>
        </p:nvSpPr>
        <p:spPr bwMode="auto">
          <a:xfrm>
            <a:off x="1265703" y="2523916"/>
            <a:ext cx="676499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4400" dirty="0">
                <a:latin typeface="KG First Time In Forever" panose="02000506000000020003" pitchFamily="2" charset="0"/>
              </a:rPr>
              <a:t> Canadian citizens have many personal freedoms guaranteed to them in their constitution. </a:t>
            </a:r>
            <a:endParaRPr lang="en-US" sz="5400" dirty="0">
              <a:latin typeface="KG First Time In Forever" panose="02000506000000020003" pitchFamily="2" charset="0"/>
            </a:endParaRPr>
          </a:p>
        </p:txBody>
      </p:sp>
      <p:sp>
        <p:nvSpPr>
          <p:cNvPr id="31750" name="TextBox 5"/>
          <p:cNvSpPr txBox="1">
            <a:spLocks noChangeArrowheads="1"/>
          </p:cNvSpPr>
          <p:nvPr/>
        </p:nvSpPr>
        <p:spPr bwMode="auto">
          <a:xfrm>
            <a:off x="-66675" y="6629400"/>
            <a:ext cx="265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80" charset="0"/>
                <a:ea typeface="ＭＳ Ｐゴシック" panose="020B0600070205080204" pitchFamily="34" charset="-128"/>
              </a:defRPr>
            </a:lvl1pPr>
            <a:lvl2pPr marL="742950" indent="-285750">
              <a:defRPr sz="2400">
                <a:solidFill>
                  <a:schemeClr val="tx1"/>
                </a:solidFill>
                <a:latin typeface="Lucida Grande" pitchFamily="80" charset="0"/>
                <a:ea typeface="ＭＳ Ｐゴシック" panose="020B0600070205080204" pitchFamily="34" charset="-128"/>
              </a:defRPr>
            </a:lvl2pPr>
            <a:lvl3pPr marL="1143000" indent="-228600">
              <a:defRPr sz="2400">
                <a:solidFill>
                  <a:schemeClr val="tx1"/>
                </a:solidFill>
                <a:latin typeface="Lucida Grande" pitchFamily="80" charset="0"/>
                <a:ea typeface="ＭＳ Ｐゴシック" panose="020B0600070205080204" pitchFamily="34" charset="-128"/>
              </a:defRPr>
            </a:lvl3pPr>
            <a:lvl4pPr marL="1600200" indent="-228600">
              <a:defRPr sz="2400">
                <a:solidFill>
                  <a:schemeClr val="tx1"/>
                </a:solidFill>
                <a:latin typeface="Lucida Grande" pitchFamily="80" charset="0"/>
                <a:ea typeface="ＭＳ Ｐゴシック" panose="020B0600070205080204" pitchFamily="34" charset="-128"/>
              </a:defRPr>
            </a:lvl4pPr>
            <a:lvl5pPr marL="2057400" indent="-228600">
              <a:defRPr sz="2400">
                <a:solidFill>
                  <a:schemeClr val="tx1"/>
                </a:solidFill>
                <a:latin typeface="Lucida Grande" pitchFamily="8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9pPr>
          </a:lstStyle>
          <a:p>
            <a:r>
              <a:rPr lang="en-US" altLang="en-US" sz="1200">
                <a:latin typeface="KBScaredStraight" panose="02000603000000000000" pitchFamily="2" charset="0"/>
              </a:rPr>
              <a:t>© Brain Wrinkles</a:t>
            </a:r>
          </a:p>
        </p:txBody>
      </p:sp>
    </p:spTree>
    <p:extLst>
      <p:ext uri="{BB962C8B-B14F-4D97-AF65-F5344CB8AC3E}">
        <p14:creationId xmlns:p14="http://schemas.microsoft.com/office/powerpoint/2010/main" val="4813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1747" name="Picture 6" descr="doodle frame 6 fil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924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34085" y="266699"/>
            <a:ext cx="6228229" cy="1143000"/>
          </a:xfrm>
          <a:prstGeom prst="rect">
            <a:avLst/>
          </a:prstGeom>
          <a:solidFill>
            <a:schemeClr val="bg1"/>
          </a:solidFill>
          <a:ln w="571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solidFill>
                  <a:schemeClr val="tx1"/>
                </a:solidFill>
                <a:latin typeface="KG Second Chances Solid" panose="02000000000000000000" pitchFamily="2" charset="0"/>
              </a:rPr>
              <a:t>True or False?</a:t>
            </a:r>
          </a:p>
        </p:txBody>
      </p:sp>
      <p:sp>
        <p:nvSpPr>
          <p:cNvPr id="31749" name="TextBox 8"/>
          <p:cNvSpPr txBox="1">
            <a:spLocks noChangeArrowheads="1"/>
          </p:cNvSpPr>
          <p:nvPr/>
        </p:nvSpPr>
        <p:spPr bwMode="auto">
          <a:xfrm>
            <a:off x="1265703" y="2523916"/>
            <a:ext cx="676499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4400" dirty="0">
                <a:latin typeface="KG First Time In Forever" panose="02000506000000020003" pitchFamily="2" charset="0"/>
              </a:rPr>
              <a:t> The governor general comes to the role by hereditary line.</a:t>
            </a:r>
            <a:endParaRPr lang="en-US" sz="5400" dirty="0">
              <a:latin typeface="KG First Time In Forever" panose="02000506000000020003" pitchFamily="2" charset="0"/>
            </a:endParaRPr>
          </a:p>
        </p:txBody>
      </p:sp>
      <p:sp>
        <p:nvSpPr>
          <p:cNvPr id="31750" name="TextBox 5"/>
          <p:cNvSpPr txBox="1">
            <a:spLocks noChangeArrowheads="1"/>
          </p:cNvSpPr>
          <p:nvPr/>
        </p:nvSpPr>
        <p:spPr bwMode="auto">
          <a:xfrm>
            <a:off x="-66675" y="6629400"/>
            <a:ext cx="265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80" charset="0"/>
                <a:ea typeface="ＭＳ Ｐゴシック" panose="020B0600070205080204" pitchFamily="34" charset="-128"/>
              </a:defRPr>
            </a:lvl1pPr>
            <a:lvl2pPr marL="742950" indent="-285750">
              <a:defRPr sz="2400">
                <a:solidFill>
                  <a:schemeClr val="tx1"/>
                </a:solidFill>
                <a:latin typeface="Lucida Grande" pitchFamily="80" charset="0"/>
                <a:ea typeface="ＭＳ Ｐゴシック" panose="020B0600070205080204" pitchFamily="34" charset="-128"/>
              </a:defRPr>
            </a:lvl2pPr>
            <a:lvl3pPr marL="1143000" indent="-228600">
              <a:defRPr sz="2400">
                <a:solidFill>
                  <a:schemeClr val="tx1"/>
                </a:solidFill>
                <a:latin typeface="Lucida Grande" pitchFamily="80" charset="0"/>
                <a:ea typeface="ＭＳ Ｐゴシック" panose="020B0600070205080204" pitchFamily="34" charset="-128"/>
              </a:defRPr>
            </a:lvl3pPr>
            <a:lvl4pPr marL="1600200" indent="-228600">
              <a:defRPr sz="2400">
                <a:solidFill>
                  <a:schemeClr val="tx1"/>
                </a:solidFill>
                <a:latin typeface="Lucida Grande" pitchFamily="80" charset="0"/>
                <a:ea typeface="ＭＳ Ｐゴシック" panose="020B0600070205080204" pitchFamily="34" charset="-128"/>
              </a:defRPr>
            </a:lvl4pPr>
            <a:lvl5pPr marL="2057400" indent="-228600">
              <a:defRPr sz="2400">
                <a:solidFill>
                  <a:schemeClr val="tx1"/>
                </a:solidFill>
                <a:latin typeface="Lucida Grande" pitchFamily="8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9pPr>
          </a:lstStyle>
          <a:p>
            <a:r>
              <a:rPr lang="en-US" altLang="en-US" sz="1200">
                <a:latin typeface="KBScaredStraight" panose="02000603000000000000" pitchFamily="2" charset="0"/>
              </a:rPr>
              <a:t>© Brain Wrinkles</a:t>
            </a:r>
          </a:p>
        </p:txBody>
      </p:sp>
    </p:spTree>
    <p:extLst>
      <p:ext uri="{BB962C8B-B14F-4D97-AF65-F5344CB8AC3E}">
        <p14:creationId xmlns:p14="http://schemas.microsoft.com/office/powerpoint/2010/main" val="2581455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1747" name="Picture 6" descr="doodle frame 6 fil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924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34085" y="266699"/>
            <a:ext cx="6228229" cy="1143000"/>
          </a:xfrm>
          <a:prstGeom prst="rect">
            <a:avLst/>
          </a:prstGeom>
          <a:solidFill>
            <a:schemeClr val="bg1"/>
          </a:solidFill>
          <a:ln w="571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solidFill>
                  <a:schemeClr val="tx1"/>
                </a:solidFill>
                <a:latin typeface="KG Second Chances Solid" panose="02000000000000000000" pitchFamily="2" charset="0"/>
              </a:rPr>
              <a:t>True or False?</a:t>
            </a:r>
          </a:p>
        </p:txBody>
      </p:sp>
      <p:sp>
        <p:nvSpPr>
          <p:cNvPr id="31749" name="TextBox 8"/>
          <p:cNvSpPr txBox="1">
            <a:spLocks noChangeArrowheads="1"/>
          </p:cNvSpPr>
          <p:nvPr/>
        </p:nvSpPr>
        <p:spPr bwMode="auto">
          <a:xfrm>
            <a:off x="1265703" y="2339250"/>
            <a:ext cx="676499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4000" dirty="0">
                <a:latin typeface="KG First Time In Forever" panose="02000506000000020003" pitchFamily="2" charset="0"/>
              </a:rPr>
              <a:t>In a presidential democracy, citizens vote for members of the legislature and the members select the country’s leader. </a:t>
            </a:r>
            <a:endParaRPr lang="en-US" sz="4800" dirty="0">
              <a:latin typeface="KG First Time In Forever" panose="02000506000000020003" pitchFamily="2" charset="0"/>
            </a:endParaRPr>
          </a:p>
        </p:txBody>
      </p:sp>
      <p:sp>
        <p:nvSpPr>
          <p:cNvPr id="31750" name="TextBox 5"/>
          <p:cNvSpPr txBox="1">
            <a:spLocks noChangeArrowheads="1"/>
          </p:cNvSpPr>
          <p:nvPr/>
        </p:nvSpPr>
        <p:spPr bwMode="auto">
          <a:xfrm>
            <a:off x="-66675" y="6629400"/>
            <a:ext cx="265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80" charset="0"/>
                <a:ea typeface="ＭＳ Ｐゴシック" panose="020B0600070205080204" pitchFamily="34" charset="-128"/>
              </a:defRPr>
            </a:lvl1pPr>
            <a:lvl2pPr marL="742950" indent="-285750">
              <a:defRPr sz="2400">
                <a:solidFill>
                  <a:schemeClr val="tx1"/>
                </a:solidFill>
                <a:latin typeface="Lucida Grande" pitchFamily="80" charset="0"/>
                <a:ea typeface="ＭＳ Ｐゴシック" panose="020B0600070205080204" pitchFamily="34" charset="-128"/>
              </a:defRPr>
            </a:lvl2pPr>
            <a:lvl3pPr marL="1143000" indent="-228600">
              <a:defRPr sz="2400">
                <a:solidFill>
                  <a:schemeClr val="tx1"/>
                </a:solidFill>
                <a:latin typeface="Lucida Grande" pitchFamily="80" charset="0"/>
                <a:ea typeface="ＭＳ Ｐゴシック" panose="020B0600070205080204" pitchFamily="34" charset="-128"/>
              </a:defRPr>
            </a:lvl3pPr>
            <a:lvl4pPr marL="1600200" indent="-228600">
              <a:defRPr sz="2400">
                <a:solidFill>
                  <a:schemeClr val="tx1"/>
                </a:solidFill>
                <a:latin typeface="Lucida Grande" pitchFamily="80" charset="0"/>
                <a:ea typeface="ＭＳ Ｐゴシック" panose="020B0600070205080204" pitchFamily="34" charset="-128"/>
              </a:defRPr>
            </a:lvl4pPr>
            <a:lvl5pPr marL="2057400" indent="-228600">
              <a:defRPr sz="2400">
                <a:solidFill>
                  <a:schemeClr val="tx1"/>
                </a:solidFill>
                <a:latin typeface="Lucida Grande" pitchFamily="8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9pPr>
          </a:lstStyle>
          <a:p>
            <a:r>
              <a:rPr lang="en-US" altLang="en-US" sz="1200">
                <a:latin typeface="KBScaredStraight" panose="02000603000000000000" pitchFamily="2" charset="0"/>
              </a:rPr>
              <a:t>© Brain Wrinkles</a:t>
            </a:r>
          </a:p>
        </p:txBody>
      </p:sp>
    </p:spTree>
    <p:extLst>
      <p:ext uri="{BB962C8B-B14F-4D97-AF65-F5344CB8AC3E}">
        <p14:creationId xmlns:p14="http://schemas.microsoft.com/office/powerpoint/2010/main" val="104919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1747" name="Picture 6" descr="doodle frame 6 fil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924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34085" y="266699"/>
            <a:ext cx="6228229" cy="1143000"/>
          </a:xfrm>
          <a:prstGeom prst="rect">
            <a:avLst/>
          </a:prstGeom>
          <a:solidFill>
            <a:schemeClr val="bg1"/>
          </a:solidFill>
          <a:ln w="571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solidFill>
                  <a:schemeClr val="tx1"/>
                </a:solidFill>
                <a:latin typeface="KG Second Chances Solid" panose="02000000000000000000" pitchFamily="2" charset="0"/>
              </a:rPr>
              <a:t>True or False?</a:t>
            </a:r>
          </a:p>
        </p:txBody>
      </p:sp>
      <p:sp>
        <p:nvSpPr>
          <p:cNvPr id="31749" name="TextBox 8"/>
          <p:cNvSpPr txBox="1">
            <a:spLocks noChangeArrowheads="1"/>
          </p:cNvSpPr>
          <p:nvPr/>
        </p:nvSpPr>
        <p:spPr bwMode="auto">
          <a:xfrm>
            <a:off x="1265703" y="2647027"/>
            <a:ext cx="676499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4000" dirty="0">
                <a:latin typeface="KG First Time In Forever" panose="02000506000000020003" pitchFamily="2" charset="0"/>
              </a:rPr>
              <a:t>The governor general selects a prime minister from the majority party in Parliament.</a:t>
            </a:r>
            <a:endParaRPr lang="en-US" sz="4800" dirty="0">
              <a:latin typeface="KG First Time In Forever" panose="02000506000000020003" pitchFamily="2" charset="0"/>
            </a:endParaRPr>
          </a:p>
        </p:txBody>
      </p:sp>
      <p:sp>
        <p:nvSpPr>
          <p:cNvPr id="31750" name="TextBox 5"/>
          <p:cNvSpPr txBox="1">
            <a:spLocks noChangeArrowheads="1"/>
          </p:cNvSpPr>
          <p:nvPr/>
        </p:nvSpPr>
        <p:spPr bwMode="auto">
          <a:xfrm>
            <a:off x="-66675" y="6629400"/>
            <a:ext cx="265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80" charset="0"/>
                <a:ea typeface="ＭＳ Ｐゴシック" panose="020B0600070205080204" pitchFamily="34" charset="-128"/>
              </a:defRPr>
            </a:lvl1pPr>
            <a:lvl2pPr marL="742950" indent="-285750">
              <a:defRPr sz="2400">
                <a:solidFill>
                  <a:schemeClr val="tx1"/>
                </a:solidFill>
                <a:latin typeface="Lucida Grande" pitchFamily="80" charset="0"/>
                <a:ea typeface="ＭＳ Ｐゴシック" panose="020B0600070205080204" pitchFamily="34" charset="-128"/>
              </a:defRPr>
            </a:lvl2pPr>
            <a:lvl3pPr marL="1143000" indent="-228600">
              <a:defRPr sz="2400">
                <a:solidFill>
                  <a:schemeClr val="tx1"/>
                </a:solidFill>
                <a:latin typeface="Lucida Grande" pitchFamily="80" charset="0"/>
                <a:ea typeface="ＭＳ Ｐゴシック" panose="020B0600070205080204" pitchFamily="34" charset="-128"/>
              </a:defRPr>
            </a:lvl3pPr>
            <a:lvl4pPr marL="1600200" indent="-228600">
              <a:defRPr sz="2400">
                <a:solidFill>
                  <a:schemeClr val="tx1"/>
                </a:solidFill>
                <a:latin typeface="Lucida Grande" pitchFamily="80" charset="0"/>
                <a:ea typeface="ＭＳ Ｐゴシック" panose="020B0600070205080204" pitchFamily="34" charset="-128"/>
              </a:defRPr>
            </a:lvl4pPr>
            <a:lvl5pPr marL="2057400" indent="-228600">
              <a:defRPr sz="2400">
                <a:solidFill>
                  <a:schemeClr val="tx1"/>
                </a:solidFill>
                <a:latin typeface="Lucida Grande" pitchFamily="8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9pPr>
          </a:lstStyle>
          <a:p>
            <a:r>
              <a:rPr lang="en-US" altLang="en-US" sz="1200">
                <a:latin typeface="KBScaredStraight" panose="02000603000000000000" pitchFamily="2" charset="0"/>
              </a:rPr>
              <a:t>© Brain Wrinkles</a:t>
            </a:r>
          </a:p>
        </p:txBody>
      </p:sp>
    </p:spTree>
    <p:extLst>
      <p:ext uri="{BB962C8B-B14F-4D97-AF65-F5344CB8AC3E}">
        <p14:creationId xmlns:p14="http://schemas.microsoft.com/office/powerpoint/2010/main" val="531773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944520" y="3168862"/>
            <a:ext cx="5704127" cy="500137"/>
          </a:xfrm>
          <a:prstGeom prst="rect">
            <a:avLst/>
          </a:prstGeom>
          <a:noFill/>
        </p:spPr>
        <p:txBody>
          <a:bodyPr wrap="none" lIns="68580" tIns="34290" rIns="68580" bIns="34290">
            <a:spAutoFit/>
          </a:bodyPr>
          <a:lstStyle/>
          <a:p>
            <a:pPr algn="ctr"/>
            <a:r>
              <a:rPr lang="en-US" sz="20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Canada’s Gov. CLOZE Notes </a:t>
            </a:r>
            <a:r>
              <a:rPr lang="en-US" sz="28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1</a:t>
            </a:r>
            <a:endParaRPr lang="en-US" sz="2800" b="1" dirty="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1757591" y="-107353"/>
            <a:ext cx="6420480" cy="7072705"/>
          </a:xfrm>
          <a:prstGeom prst="rect">
            <a:avLst/>
          </a:prstGeom>
          <a:noFill/>
        </p:spPr>
        <p:txBody>
          <a:bodyPr wrap="square" rtlCol="0">
            <a:spAutoFit/>
          </a:bodyPr>
          <a:lstStyle/>
          <a:p>
            <a:pPr>
              <a:defRPr/>
            </a:pPr>
            <a:r>
              <a:rPr lang="en-US" sz="1400" b="1" dirty="0">
                <a:solidFill>
                  <a:sysClr val="windowText" lastClr="000000"/>
                </a:solidFill>
                <a:latin typeface="KG First Time In Forever" panose="02000506000000020003" pitchFamily="2" charset="0"/>
                <a:ea typeface="KBScaredStraight" panose="02000603000000000000" pitchFamily="2" charset="0"/>
              </a:rPr>
              <a:t>Let’s Review</a:t>
            </a:r>
            <a:endParaRPr lang="en-US" sz="1400" dirty="0">
              <a:latin typeface="KG First Time In Forever" panose="02000506000000020003" pitchFamily="2" charset="0"/>
              <a:ea typeface="KBScaredStraight" panose="02000603000000000000" pitchFamily="2" charset="0"/>
            </a:endParaRPr>
          </a:p>
          <a:p>
            <a:pPr marL="171450" indent="-171450">
              <a:lnSpc>
                <a:spcPct val="90000"/>
              </a:lnSpc>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Autocracy-- 1 person possesses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&amp; citizens have limited role in government</a:t>
            </a:r>
          </a:p>
          <a:p>
            <a:pPr marL="171450" indent="-171450">
              <a:lnSpc>
                <a:spcPct val="90000"/>
              </a:lnSpc>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Democracy--supreme power is vested in the people &amp; exercised by them directly or indirectly through a system of representation involving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endParaRPr lang="en-US" sz="1400" dirty="0">
              <a:solidFill>
                <a:srgbClr val="FF0000"/>
              </a:solidFill>
              <a:latin typeface="KG First Time In Forever" panose="02000506000000020003" pitchFamily="2" charset="0"/>
              <a:ea typeface="KBScaredStraight" panose="02000603000000000000" pitchFamily="2" charset="0"/>
            </a:endParaRPr>
          </a:p>
          <a:p>
            <a:pPr marL="171450" indent="-171450">
              <a:buFont typeface="Arial" panose="020B0604020202020204" pitchFamily="34" charset="0"/>
              <a:buChar char="•"/>
              <a:defRPr/>
            </a:pPr>
            <a:endParaRPr lang="en-US" sz="1400" dirty="0">
              <a:latin typeface="KG First Time In Forever" panose="02000506000000020003" pitchFamily="2" charset="0"/>
              <a:ea typeface="KBScaredStraight" panose="02000603000000000000" pitchFamily="2" charset="0"/>
            </a:endParaRPr>
          </a:p>
          <a:p>
            <a:pPr marL="171450"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Parliamentary– citizens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of Parliament, and then the members select the leader</a:t>
            </a:r>
          </a:p>
          <a:p>
            <a:pPr marL="171450"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Leader works with or through the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endParaRPr lang="en-US" sz="1400" dirty="0">
              <a:solidFill>
                <a:srgbClr val="FF0000"/>
              </a:solidFill>
              <a:latin typeface="KG First Time In Forever" panose="02000506000000020003" pitchFamily="2" charset="0"/>
              <a:ea typeface="KBScaredStraight" panose="02000603000000000000" pitchFamily="2" charset="0"/>
            </a:endParaRPr>
          </a:p>
          <a:p>
            <a:pPr marL="171450"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Presidential--system of government in which the leader is constitutionally independent of the legislature; citizens directly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endParaRPr lang="en-US" sz="1400" dirty="0">
              <a:solidFill>
                <a:srgbClr val="FF0000"/>
              </a:solidFill>
              <a:latin typeface="KG First Time In Forever" panose="02000506000000020003" pitchFamily="2" charset="0"/>
              <a:ea typeface="KBScaredStraight" panose="02000603000000000000" pitchFamily="2" charset="0"/>
            </a:endParaRPr>
          </a:p>
          <a:p>
            <a:pPr marL="171450"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Leader works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from legislature</a:t>
            </a:r>
          </a:p>
          <a:p>
            <a:pPr>
              <a:defRPr/>
            </a:pPr>
            <a:br>
              <a:rPr lang="en-US" sz="1400" dirty="0">
                <a:latin typeface="KG First Time In Forever" panose="02000506000000020003" pitchFamily="2" charset="0"/>
                <a:ea typeface="KBScaredStraight" panose="02000603000000000000" pitchFamily="2" charset="0"/>
              </a:rPr>
            </a:br>
            <a:r>
              <a:rPr lang="en-US" sz="1400" b="1" dirty="0">
                <a:latin typeface="KG First Time In Forever" panose="02000506000000020003" pitchFamily="2" charset="0"/>
                <a:ea typeface="KBScaredStraight" panose="02000603000000000000" pitchFamily="2" charset="0"/>
              </a:rPr>
              <a:t>CANADA</a:t>
            </a:r>
          </a:p>
          <a:p>
            <a:pPr>
              <a:defRPr/>
            </a:pPr>
            <a:r>
              <a:rPr lang="en-US" sz="1400" b="1" dirty="0">
                <a:latin typeface="KG First Time In Forever" panose="02000506000000020003" pitchFamily="2" charset="0"/>
                <a:ea typeface="KBScaredStraight" panose="02000603000000000000" pitchFamily="2" charset="0"/>
              </a:rPr>
              <a:t>Background</a:t>
            </a:r>
          </a:p>
          <a:p>
            <a:pPr marL="171450" indent="-171450">
              <a:lnSpc>
                <a:spcPct val="115000"/>
              </a:lnSpc>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_______________________</a:t>
            </a:r>
            <a:r>
              <a:rPr lang="en-US" sz="1400" dirty="0">
                <a:latin typeface="KG First Time In Forever" panose="02000506000000020003" pitchFamily="2" charset="0"/>
                <a:ea typeface="KBScaredStraight" panose="02000603000000000000" pitchFamily="2" charset="0"/>
              </a:rPr>
              <a:t>, Canada was under the authority of the British constitution.</a:t>
            </a:r>
          </a:p>
          <a:p>
            <a:pPr marL="171450" indent="-171450">
              <a:lnSpc>
                <a:spcPct val="115000"/>
              </a:lnSpc>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cs typeface="Times New Roman"/>
              </a:rPr>
              <a:t>In that year, Canada established its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cs typeface="Times New Roman"/>
              </a:rPr>
              <a:t>that outlines the country’s laws and freedoms.</a:t>
            </a:r>
          </a:p>
          <a:p>
            <a:pPr marL="171450" indent="-171450">
              <a:lnSpc>
                <a:spcPct val="115000"/>
              </a:lnSpc>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cs typeface="Times New Roman"/>
              </a:rPr>
              <a:t>Canada still has ties to the United Kingdom today, which can be seen in the country’s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cs typeface="Times New Roman"/>
              </a:rPr>
              <a:t>that is structured like Great Britain’s. </a:t>
            </a:r>
          </a:p>
          <a:p>
            <a:endParaRPr lang="en-US" sz="1400" dirty="0">
              <a:latin typeface="KG First Time In Forever" panose="02000506000000020003" pitchFamily="2" charset="0"/>
              <a:ea typeface="KBScaredStraight" panose="02000603000000000000" pitchFamily="2" charset="0"/>
            </a:endParaRPr>
          </a:p>
          <a:p>
            <a:r>
              <a:rPr lang="en-US" sz="1400" b="1" dirty="0">
                <a:latin typeface="KG First Time In Forever" panose="02000506000000020003" pitchFamily="2" charset="0"/>
                <a:ea typeface="KBScaredStraight" panose="02000603000000000000" pitchFamily="2" charset="0"/>
              </a:rPr>
              <a:t>Constitutional Monarchy</a:t>
            </a:r>
          </a:p>
          <a:p>
            <a:pPr marL="281178"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Canada can be described as a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 which means that it has its own constitution but its head of state is the monarch of Great Britain. </a:t>
            </a:r>
          </a:p>
          <a:p>
            <a:pPr marL="281178"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Since the monarch does not live in Canada, she chooses a governor-general to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 </a:t>
            </a:r>
          </a:p>
          <a:p>
            <a:pPr marL="281178"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Both of these roles are mostly ceremonial and hold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a:t>
            </a:r>
          </a:p>
          <a:p>
            <a:endParaRPr lang="en-US" sz="1400" b="1"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32224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1747" name="Picture 6" descr="doodle frame 6 fil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924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34085" y="266699"/>
            <a:ext cx="6228229" cy="1143000"/>
          </a:xfrm>
          <a:prstGeom prst="rect">
            <a:avLst/>
          </a:prstGeom>
          <a:solidFill>
            <a:schemeClr val="bg1"/>
          </a:solidFill>
          <a:ln w="571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solidFill>
                  <a:schemeClr val="tx1"/>
                </a:solidFill>
                <a:latin typeface="KG Second Chances Solid" panose="02000000000000000000" pitchFamily="2" charset="0"/>
              </a:rPr>
              <a:t>True or False?</a:t>
            </a:r>
          </a:p>
        </p:txBody>
      </p:sp>
      <p:sp>
        <p:nvSpPr>
          <p:cNvPr id="31749" name="TextBox 8"/>
          <p:cNvSpPr txBox="1">
            <a:spLocks noChangeArrowheads="1"/>
          </p:cNvSpPr>
          <p:nvPr/>
        </p:nvSpPr>
        <p:spPr bwMode="auto">
          <a:xfrm>
            <a:off x="1265703" y="2339250"/>
            <a:ext cx="676499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4000" dirty="0">
                <a:latin typeface="KG First Time In Forever" panose="02000506000000020003" pitchFamily="2" charset="0"/>
              </a:rPr>
              <a:t>Canadian citizens vote for representatives to the Senate.</a:t>
            </a:r>
            <a:endParaRPr lang="en-US" sz="4800" dirty="0">
              <a:latin typeface="KG First Time In Forever" panose="02000506000000020003" pitchFamily="2" charset="0"/>
            </a:endParaRPr>
          </a:p>
        </p:txBody>
      </p:sp>
      <p:sp>
        <p:nvSpPr>
          <p:cNvPr id="31750" name="TextBox 5"/>
          <p:cNvSpPr txBox="1">
            <a:spLocks noChangeArrowheads="1"/>
          </p:cNvSpPr>
          <p:nvPr/>
        </p:nvSpPr>
        <p:spPr bwMode="auto">
          <a:xfrm>
            <a:off x="-66675" y="6629400"/>
            <a:ext cx="265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80" charset="0"/>
                <a:ea typeface="ＭＳ Ｐゴシック" panose="020B0600070205080204" pitchFamily="34" charset="-128"/>
              </a:defRPr>
            </a:lvl1pPr>
            <a:lvl2pPr marL="742950" indent="-285750">
              <a:defRPr sz="2400">
                <a:solidFill>
                  <a:schemeClr val="tx1"/>
                </a:solidFill>
                <a:latin typeface="Lucida Grande" pitchFamily="80" charset="0"/>
                <a:ea typeface="ＭＳ Ｐゴシック" panose="020B0600070205080204" pitchFamily="34" charset="-128"/>
              </a:defRPr>
            </a:lvl2pPr>
            <a:lvl3pPr marL="1143000" indent="-228600">
              <a:defRPr sz="2400">
                <a:solidFill>
                  <a:schemeClr val="tx1"/>
                </a:solidFill>
                <a:latin typeface="Lucida Grande" pitchFamily="80" charset="0"/>
                <a:ea typeface="ＭＳ Ｐゴシック" panose="020B0600070205080204" pitchFamily="34" charset="-128"/>
              </a:defRPr>
            </a:lvl3pPr>
            <a:lvl4pPr marL="1600200" indent="-228600">
              <a:defRPr sz="2400">
                <a:solidFill>
                  <a:schemeClr val="tx1"/>
                </a:solidFill>
                <a:latin typeface="Lucida Grande" pitchFamily="80" charset="0"/>
                <a:ea typeface="ＭＳ Ｐゴシック" panose="020B0600070205080204" pitchFamily="34" charset="-128"/>
              </a:defRPr>
            </a:lvl4pPr>
            <a:lvl5pPr marL="2057400" indent="-228600">
              <a:defRPr sz="2400">
                <a:solidFill>
                  <a:schemeClr val="tx1"/>
                </a:solidFill>
                <a:latin typeface="Lucida Grande" pitchFamily="8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9pPr>
          </a:lstStyle>
          <a:p>
            <a:r>
              <a:rPr lang="en-US" altLang="en-US" sz="1200">
                <a:latin typeface="KBScaredStraight" panose="02000603000000000000" pitchFamily="2" charset="0"/>
              </a:rPr>
              <a:t>© Brain Wrinkles</a:t>
            </a:r>
          </a:p>
        </p:txBody>
      </p:sp>
    </p:spTree>
    <p:extLst>
      <p:ext uri="{BB962C8B-B14F-4D97-AF65-F5344CB8AC3E}">
        <p14:creationId xmlns:p14="http://schemas.microsoft.com/office/powerpoint/2010/main" val="798928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1747" name="Picture 6" descr="doodle frame 6 fil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924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34085" y="266699"/>
            <a:ext cx="6228229" cy="1143000"/>
          </a:xfrm>
          <a:prstGeom prst="rect">
            <a:avLst/>
          </a:prstGeom>
          <a:solidFill>
            <a:schemeClr val="bg1"/>
          </a:solidFill>
          <a:ln w="571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solidFill>
                  <a:schemeClr val="tx1"/>
                </a:solidFill>
                <a:latin typeface="KG Second Chances Solid" panose="02000000000000000000" pitchFamily="2" charset="0"/>
              </a:rPr>
              <a:t>True or False?</a:t>
            </a:r>
          </a:p>
        </p:txBody>
      </p:sp>
      <p:sp>
        <p:nvSpPr>
          <p:cNvPr id="31749" name="TextBox 8"/>
          <p:cNvSpPr txBox="1">
            <a:spLocks noChangeArrowheads="1"/>
          </p:cNvSpPr>
          <p:nvPr/>
        </p:nvSpPr>
        <p:spPr bwMode="auto">
          <a:xfrm>
            <a:off x="1265703" y="2647027"/>
            <a:ext cx="676499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4000" dirty="0">
                <a:latin typeface="KG First Time In Forever" panose="02000506000000020003" pitchFamily="2" charset="0"/>
              </a:rPr>
              <a:t>In Canada, voting starts at age 18 and is not required by law.</a:t>
            </a:r>
            <a:endParaRPr lang="en-US" sz="4800" dirty="0">
              <a:latin typeface="KG First Time In Forever" panose="02000506000000020003" pitchFamily="2" charset="0"/>
            </a:endParaRPr>
          </a:p>
        </p:txBody>
      </p:sp>
      <p:sp>
        <p:nvSpPr>
          <p:cNvPr id="31750" name="TextBox 5"/>
          <p:cNvSpPr txBox="1">
            <a:spLocks noChangeArrowheads="1"/>
          </p:cNvSpPr>
          <p:nvPr/>
        </p:nvSpPr>
        <p:spPr bwMode="auto">
          <a:xfrm>
            <a:off x="-66675" y="6629400"/>
            <a:ext cx="265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80" charset="0"/>
                <a:ea typeface="ＭＳ Ｐゴシック" panose="020B0600070205080204" pitchFamily="34" charset="-128"/>
              </a:defRPr>
            </a:lvl1pPr>
            <a:lvl2pPr marL="742950" indent="-285750">
              <a:defRPr sz="2400">
                <a:solidFill>
                  <a:schemeClr val="tx1"/>
                </a:solidFill>
                <a:latin typeface="Lucida Grande" pitchFamily="80" charset="0"/>
                <a:ea typeface="ＭＳ Ｐゴシック" panose="020B0600070205080204" pitchFamily="34" charset="-128"/>
              </a:defRPr>
            </a:lvl2pPr>
            <a:lvl3pPr marL="1143000" indent="-228600">
              <a:defRPr sz="2400">
                <a:solidFill>
                  <a:schemeClr val="tx1"/>
                </a:solidFill>
                <a:latin typeface="Lucida Grande" pitchFamily="80" charset="0"/>
                <a:ea typeface="ＭＳ Ｐゴシック" panose="020B0600070205080204" pitchFamily="34" charset="-128"/>
              </a:defRPr>
            </a:lvl3pPr>
            <a:lvl4pPr marL="1600200" indent="-228600">
              <a:defRPr sz="2400">
                <a:solidFill>
                  <a:schemeClr val="tx1"/>
                </a:solidFill>
                <a:latin typeface="Lucida Grande" pitchFamily="80" charset="0"/>
                <a:ea typeface="ＭＳ Ｐゴシック" panose="020B0600070205080204" pitchFamily="34" charset="-128"/>
              </a:defRPr>
            </a:lvl4pPr>
            <a:lvl5pPr marL="2057400" indent="-228600">
              <a:defRPr sz="2400">
                <a:solidFill>
                  <a:schemeClr val="tx1"/>
                </a:solidFill>
                <a:latin typeface="Lucida Grande" pitchFamily="8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9pPr>
          </a:lstStyle>
          <a:p>
            <a:r>
              <a:rPr lang="en-US" altLang="en-US" sz="1200">
                <a:latin typeface="KBScaredStraight" panose="02000603000000000000" pitchFamily="2" charset="0"/>
              </a:rPr>
              <a:t>© Brain Wrinkles</a:t>
            </a:r>
          </a:p>
        </p:txBody>
      </p:sp>
    </p:spTree>
    <p:extLst>
      <p:ext uri="{BB962C8B-B14F-4D97-AF65-F5344CB8AC3E}">
        <p14:creationId xmlns:p14="http://schemas.microsoft.com/office/powerpoint/2010/main" val="1467267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1747" name="Picture 6" descr="doodle frame 6 fil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924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34085" y="266699"/>
            <a:ext cx="6228229" cy="1143000"/>
          </a:xfrm>
          <a:prstGeom prst="rect">
            <a:avLst/>
          </a:prstGeom>
          <a:solidFill>
            <a:schemeClr val="bg1"/>
          </a:solidFill>
          <a:ln w="571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solidFill>
                  <a:schemeClr val="tx1"/>
                </a:solidFill>
                <a:latin typeface="KG Second Chances Solid" panose="02000000000000000000" pitchFamily="2" charset="0"/>
              </a:rPr>
              <a:t>True or False?</a:t>
            </a:r>
          </a:p>
        </p:txBody>
      </p:sp>
      <p:sp>
        <p:nvSpPr>
          <p:cNvPr id="31749" name="TextBox 8"/>
          <p:cNvSpPr txBox="1">
            <a:spLocks noChangeArrowheads="1"/>
          </p:cNvSpPr>
          <p:nvPr/>
        </p:nvSpPr>
        <p:spPr bwMode="auto">
          <a:xfrm>
            <a:off x="1265703" y="2647027"/>
            <a:ext cx="676499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4000" dirty="0">
                <a:latin typeface="KG First Time In Forever" panose="02000506000000020003" pitchFamily="2" charset="0"/>
              </a:rPr>
              <a:t>The head of Canada’s government (person with the most political power) is the governor-general.</a:t>
            </a:r>
            <a:endParaRPr lang="en-US" sz="4800" dirty="0">
              <a:latin typeface="KG First Time In Forever" panose="02000506000000020003" pitchFamily="2" charset="0"/>
            </a:endParaRPr>
          </a:p>
        </p:txBody>
      </p:sp>
      <p:sp>
        <p:nvSpPr>
          <p:cNvPr id="31750" name="TextBox 5"/>
          <p:cNvSpPr txBox="1">
            <a:spLocks noChangeArrowheads="1"/>
          </p:cNvSpPr>
          <p:nvPr/>
        </p:nvSpPr>
        <p:spPr bwMode="auto">
          <a:xfrm>
            <a:off x="-66675" y="6629400"/>
            <a:ext cx="265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80" charset="0"/>
                <a:ea typeface="ＭＳ Ｐゴシック" panose="020B0600070205080204" pitchFamily="34" charset="-128"/>
              </a:defRPr>
            </a:lvl1pPr>
            <a:lvl2pPr marL="742950" indent="-285750">
              <a:defRPr sz="2400">
                <a:solidFill>
                  <a:schemeClr val="tx1"/>
                </a:solidFill>
                <a:latin typeface="Lucida Grande" pitchFamily="80" charset="0"/>
                <a:ea typeface="ＭＳ Ｐゴシック" panose="020B0600070205080204" pitchFamily="34" charset="-128"/>
              </a:defRPr>
            </a:lvl2pPr>
            <a:lvl3pPr marL="1143000" indent="-228600">
              <a:defRPr sz="2400">
                <a:solidFill>
                  <a:schemeClr val="tx1"/>
                </a:solidFill>
                <a:latin typeface="Lucida Grande" pitchFamily="80" charset="0"/>
                <a:ea typeface="ＭＳ Ｐゴシック" panose="020B0600070205080204" pitchFamily="34" charset="-128"/>
              </a:defRPr>
            </a:lvl3pPr>
            <a:lvl4pPr marL="1600200" indent="-228600">
              <a:defRPr sz="2400">
                <a:solidFill>
                  <a:schemeClr val="tx1"/>
                </a:solidFill>
                <a:latin typeface="Lucida Grande" pitchFamily="80" charset="0"/>
                <a:ea typeface="ＭＳ Ｐゴシック" panose="020B0600070205080204" pitchFamily="34" charset="-128"/>
              </a:defRPr>
            </a:lvl4pPr>
            <a:lvl5pPr marL="2057400" indent="-228600">
              <a:defRPr sz="2400">
                <a:solidFill>
                  <a:schemeClr val="tx1"/>
                </a:solidFill>
                <a:latin typeface="Lucida Grande" pitchFamily="80"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80" charset="0"/>
                <a:ea typeface="ＭＳ Ｐゴシック" panose="020B0600070205080204" pitchFamily="34" charset="-128"/>
              </a:defRPr>
            </a:lvl9pPr>
          </a:lstStyle>
          <a:p>
            <a:r>
              <a:rPr lang="en-US" altLang="en-US" sz="1200">
                <a:latin typeface="KBScaredStraight" panose="02000603000000000000" pitchFamily="2" charset="0"/>
              </a:rPr>
              <a:t>© Brain Wrinkles</a:t>
            </a:r>
          </a:p>
        </p:txBody>
      </p:sp>
    </p:spTree>
    <p:extLst>
      <p:ext uri="{BB962C8B-B14F-4D97-AF65-F5344CB8AC3E}">
        <p14:creationId xmlns:p14="http://schemas.microsoft.com/office/powerpoint/2010/main" val="17097002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6025367"/>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TICKET OUT THE VIRTUAL DOOR</a:t>
            </a:r>
          </a:p>
          <a:p>
            <a:pPr marL="571500" indent="-571500">
              <a:buFont typeface="Arial" panose="020B0604020202020204" pitchFamily="34" charset="0"/>
              <a:buChar char="•"/>
            </a:pPr>
            <a:endParaRPr lang="en-US" sz="2400" dirty="0">
              <a:solidFill>
                <a:srgbClr val="FF0000"/>
              </a:solidFill>
              <a:latin typeface="KG First Time In Forever" panose="02000506000000020003" pitchFamily="2" charset="0"/>
              <a:ea typeface="KBScaredStraight" panose="02000603000000000000" pitchFamily="2" charset="0"/>
              <a:cs typeface="Arial" panose="020B0604020202020204" pitchFamily="34" charset="0"/>
            </a:endParaRPr>
          </a:p>
          <a:p>
            <a:endParaRPr lang="en-US" sz="3200" dirty="0">
              <a:latin typeface="KG First Time In Forever" panose="02000506000000020003"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cs typeface="Arial" panose="020B0604020202020204" pitchFamily="34" charset="0"/>
              </a:rPr>
              <a:t>G</a:t>
            </a:r>
            <a:r>
              <a:rPr lang="en-US" sz="3200" dirty="0">
                <a:latin typeface="KG First Time In Forever" panose="02000506000000020003" pitchFamily="2" charset="0"/>
                <a:ea typeface="KBScaredStraight" panose="02000603000000000000" pitchFamily="2" charset="0"/>
              </a:rPr>
              <a:t>ive Canada a grade based on its government. </a:t>
            </a: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In the comments section, explain why you chose the grade/effort and what things the country can do to improve.</a:t>
            </a: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990428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645" y="189790"/>
            <a:ext cx="4617290" cy="900246"/>
          </a:xfrm>
          <a:prstGeom prst="rect">
            <a:avLst/>
          </a:prstGeom>
          <a:noFill/>
        </p:spPr>
        <p:txBody>
          <a:bodyPr wrap="none" lIns="68580" tIns="34290" rIns="68580" bIns="34290">
            <a:spAutoFit/>
          </a:bodyPr>
          <a:lstStyle/>
          <a:p>
            <a:pPr algn="ctr"/>
            <a:r>
              <a:rPr lang="en-US" sz="54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Report Card</a:t>
            </a:r>
          </a:p>
        </p:txBody>
      </p:sp>
      <p:sp>
        <p:nvSpPr>
          <p:cNvPr id="15" name="TextBox 14"/>
          <p:cNvSpPr txBox="1"/>
          <p:nvPr/>
        </p:nvSpPr>
        <p:spPr>
          <a:xfrm>
            <a:off x="0" y="1002827"/>
            <a:ext cx="4464582" cy="954107"/>
          </a:xfrm>
          <a:prstGeom prst="rect">
            <a:avLst/>
          </a:prstGeom>
          <a:noFill/>
        </p:spPr>
        <p:txBody>
          <a:bodyPr wrap="square" rtlCol="0">
            <a:spAutoFit/>
          </a:bodyPr>
          <a:lstStyle/>
          <a:p>
            <a:pPr algn="ctr"/>
            <a:r>
              <a:rPr lang="en-US" sz="1400" dirty="0">
                <a:latin typeface="KG First Time In Forever" panose="02000506000000020003" pitchFamily="2" charset="0"/>
                <a:ea typeface="KBScaredStraight" panose="02000603000000000000" pitchFamily="2" charset="0"/>
              </a:rPr>
              <a:t>You are the teacher! Give Canada a grade based on its government. In the comments section, explain why you chose the grade/effort and what things the country can do to improve.</a:t>
            </a:r>
          </a:p>
        </p:txBody>
      </p:sp>
      <p:sp>
        <p:nvSpPr>
          <p:cNvPr id="12" name="Rectangle 11"/>
          <p:cNvSpPr/>
          <p:nvPr/>
        </p:nvSpPr>
        <p:spPr>
          <a:xfrm>
            <a:off x="0" y="0"/>
            <a:ext cx="457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46336" y="6635861"/>
            <a:ext cx="2653250"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14" name="TextBox 13"/>
          <p:cNvSpPr txBox="1"/>
          <p:nvPr/>
        </p:nvSpPr>
        <p:spPr>
          <a:xfrm>
            <a:off x="4508855" y="6635862"/>
            <a:ext cx="2653250"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16" name="Rectangle 15"/>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4549355" y="174351"/>
            <a:ext cx="4617290" cy="900246"/>
          </a:xfrm>
          <a:prstGeom prst="rect">
            <a:avLst/>
          </a:prstGeom>
          <a:noFill/>
        </p:spPr>
        <p:txBody>
          <a:bodyPr wrap="none" lIns="68580" tIns="34290" rIns="68580" bIns="34290">
            <a:spAutoFit/>
          </a:bodyPr>
          <a:lstStyle/>
          <a:p>
            <a:pPr algn="ctr"/>
            <a:r>
              <a:rPr lang="en-US" sz="54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Report Card</a:t>
            </a:r>
          </a:p>
        </p:txBody>
      </p:sp>
      <p:sp>
        <p:nvSpPr>
          <p:cNvPr id="20" name="TextBox 19"/>
          <p:cNvSpPr txBox="1"/>
          <p:nvPr/>
        </p:nvSpPr>
        <p:spPr>
          <a:xfrm>
            <a:off x="0" y="0"/>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Name</a:t>
            </a:r>
            <a:r>
              <a:rPr lang="en-US" sz="1000" dirty="0">
                <a:solidFill>
                  <a:schemeClr val="bg1">
                    <a:lumMod val="50000"/>
                  </a:schemeClr>
                </a:solidFill>
                <a:latin typeface="KBScaredStraight" panose="02000603000000000000" pitchFamily="2" charset="0"/>
                <a:ea typeface="KBScaredStraight" panose="02000603000000000000" pitchFamily="2" charset="0"/>
              </a:rPr>
              <a:t>:</a:t>
            </a:r>
          </a:p>
        </p:txBody>
      </p:sp>
      <p:sp>
        <p:nvSpPr>
          <p:cNvPr id="21" name="TextBox 20"/>
          <p:cNvSpPr txBox="1"/>
          <p:nvPr/>
        </p:nvSpPr>
        <p:spPr>
          <a:xfrm>
            <a:off x="4571999" y="-11468"/>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Name</a:t>
            </a:r>
            <a:r>
              <a:rPr lang="en-US" sz="1000" dirty="0">
                <a:solidFill>
                  <a:schemeClr val="bg1">
                    <a:lumMod val="50000"/>
                  </a:schemeClr>
                </a:solidFill>
                <a:latin typeface="KBScaredStraight" panose="02000603000000000000" pitchFamily="2" charset="0"/>
                <a:ea typeface="KBScaredStraight" panose="02000603000000000000" pitchFamily="2" charset="0"/>
              </a:rPr>
              <a:t>:</a:t>
            </a:r>
          </a:p>
        </p:txBody>
      </p:sp>
      <p:graphicFrame>
        <p:nvGraphicFramePr>
          <p:cNvPr id="24" name="Table 23"/>
          <p:cNvGraphicFramePr>
            <a:graphicFrameLocks noGrp="1"/>
          </p:cNvGraphicFramePr>
          <p:nvPr>
            <p:extLst>
              <p:ext uri="{D42A27DB-BD31-4B8C-83A1-F6EECF244321}">
                <p14:modId xmlns:p14="http://schemas.microsoft.com/office/powerpoint/2010/main" val="1176011878"/>
              </p:ext>
            </p:extLst>
          </p:nvPr>
        </p:nvGraphicFramePr>
        <p:xfrm>
          <a:off x="91966" y="2263351"/>
          <a:ext cx="4416889" cy="4430185"/>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1213643">
                  <a:extLst>
                    <a:ext uri="{9D8B030D-6E8A-4147-A177-3AD203B41FA5}">
                      <a16:colId xmlns:a16="http://schemas.microsoft.com/office/drawing/2014/main" val="20000"/>
                    </a:ext>
                  </a:extLst>
                </a:gridCol>
                <a:gridCol w="3203246">
                  <a:extLst>
                    <a:ext uri="{9D8B030D-6E8A-4147-A177-3AD203B41FA5}">
                      <a16:colId xmlns:a16="http://schemas.microsoft.com/office/drawing/2014/main" val="20001"/>
                    </a:ext>
                  </a:extLst>
                </a:gridCol>
              </a:tblGrid>
              <a:tr h="1232912">
                <a:tc>
                  <a:txBody>
                    <a:bodyPr/>
                    <a:lstStyle/>
                    <a:p>
                      <a:r>
                        <a:rPr lang="en-US" sz="1400" dirty="0">
                          <a:latin typeface="KG Second Chances Solid" panose="02000000000000000000" pitchFamily="2" charset="0"/>
                        </a:rPr>
                        <a:t>Grade:</a:t>
                      </a:r>
                    </a:p>
                  </a:txBody>
                  <a:tcPr marL="68580" marR="68580" marT="34290" marB="34290" anchor="ctr"/>
                </a:tc>
                <a:tc>
                  <a:txBody>
                    <a:bodyPr/>
                    <a:lstStyle/>
                    <a:p>
                      <a:endParaRPr lang="en-US" sz="1400" dirty="0"/>
                    </a:p>
                  </a:txBody>
                  <a:tcPr marL="68580" marR="68580" marT="34290" marB="34290"/>
                </a:tc>
                <a:extLst>
                  <a:ext uri="{0D108BD9-81ED-4DB2-BD59-A6C34878D82A}">
                    <a16:rowId xmlns:a16="http://schemas.microsoft.com/office/drawing/2014/main" val="10000"/>
                  </a:ext>
                </a:extLst>
              </a:tr>
              <a:tr h="1299215">
                <a:tc>
                  <a:txBody>
                    <a:bodyPr/>
                    <a:lstStyle/>
                    <a:p>
                      <a:r>
                        <a:rPr lang="en-US" sz="1400" dirty="0">
                          <a:latin typeface="KG Second Chances Solid" panose="02000000000000000000" pitchFamily="2" charset="0"/>
                        </a:rPr>
                        <a:t>Effort:</a:t>
                      </a:r>
                    </a:p>
                  </a:txBody>
                  <a:tcPr marL="68580" marR="68580" marT="34290" marB="34290" anchor="ctr"/>
                </a:tc>
                <a:tc>
                  <a:txBody>
                    <a:bodyPr/>
                    <a:lstStyle/>
                    <a:p>
                      <a:endParaRPr lang="en-US" sz="1400" dirty="0"/>
                    </a:p>
                  </a:txBody>
                  <a:tcPr marL="68580" marR="68580" marT="34290" marB="34290"/>
                </a:tc>
                <a:extLst>
                  <a:ext uri="{0D108BD9-81ED-4DB2-BD59-A6C34878D82A}">
                    <a16:rowId xmlns:a16="http://schemas.microsoft.com/office/drawing/2014/main" val="10001"/>
                  </a:ext>
                </a:extLst>
              </a:tr>
              <a:tr h="1898058">
                <a:tc>
                  <a:txBody>
                    <a:bodyPr/>
                    <a:lstStyle/>
                    <a:p>
                      <a:r>
                        <a:rPr lang="en-US" sz="1400" dirty="0">
                          <a:latin typeface="KG Second Chances Solid" panose="02000000000000000000" pitchFamily="2" charset="0"/>
                        </a:rPr>
                        <a:t>Comments</a:t>
                      </a:r>
                    </a:p>
                  </a:txBody>
                  <a:tcPr marL="68580" marR="68580" marT="34290" marB="34290" anchor="ctr"/>
                </a:tc>
                <a:tc>
                  <a:txBody>
                    <a:bodyPr/>
                    <a:lstStyle/>
                    <a:p>
                      <a:endParaRPr lang="en-US" sz="1400" dirty="0"/>
                    </a:p>
                  </a:txBody>
                  <a:tcPr marL="68580" marR="68580" marT="34290" marB="34290"/>
                </a:tc>
                <a:extLst>
                  <a:ext uri="{0D108BD9-81ED-4DB2-BD59-A6C34878D82A}">
                    <a16:rowId xmlns:a16="http://schemas.microsoft.com/office/drawing/2014/main" val="10002"/>
                  </a:ext>
                </a:extLst>
              </a:tr>
            </a:tbl>
          </a:graphicData>
        </a:graphic>
      </p:graphicFrame>
      <p:sp>
        <p:nvSpPr>
          <p:cNvPr id="25" name="TextBox 24"/>
          <p:cNvSpPr txBox="1"/>
          <p:nvPr/>
        </p:nvSpPr>
        <p:spPr>
          <a:xfrm>
            <a:off x="64995" y="1868054"/>
            <a:ext cx="2653250" cy="461665"/>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Name</a:t>
            </a:r>
            <a:r>
              <a:rPr lang="en-US" sz="1000" dirty="0">
                <a:solidFill>
                  <a:schemeClr val="bg1">
                    <a:lumMod val="50000"/>
                  </a:schemeClr>
                </a:solidFill>
                <a:latin typeface="KBScaredStraight" panose="02000603000000000000" pitchFamily="2" charset="0"/>
                <a:ea typeface="KBScaredStraight" panose="02000603000000000000" pitchFamily="2" charset="0"/>
              </a:rPr>
              <a:t>: </a:t>
            </a:r>
            <a:r>
              <a:rPr lang="en-US" sz="2400" dirty="0">
                <a:latin typeface="KG Eyes Wide Open" panose="02000506000000020004" pitchFamily="2" charset="0"/>
                <a:ea typeface="KBScaredStraight" panose="02000603000000000000" pitchFamily="2" charset="0"/>
              </a:rPr>
              <a:t>Canada</a:t>
            </a:r>
            <a:endParaRPr lang="en-US" sz="1000" dirty="0">
              <a:latin typeface="KG Eyes Wide Open" panose="02000506000000020004" pitchFamily="2" charset="0"/>
              <a:ea typeface="KBScaredStraight" panose="02000603000000000000" pitchFamily="2" charset="0"/>
            </a:endParaRPr>
          </a:p>
        </p:txBody>
      </p:sp>
      <p:pic>
        <p:nvPicPr>
          <p:cNvPr id="22" name="Picture 21"/>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rot="20789677">
            <a:off x="3643032" y="5699100"/>
            <a:ext cx="746198" cy="914400"/>
          </a:xfrm>
          <a:prstGeom prst="rect">
            <a:avLst/>
          </a:prstGeom>
        </p:spPr>
      </p:pic>
      <p:sp>
        <p:nvSpPr>
          <p:cNvPr id="23" name="TextBox 22"/>
          <p:cNvSpPr txBox="1"/>
          <p:nvPr/>
        </p:nvSpPr>
        <p:spPr>
          <a:xfrm>
            <a:off x="4549355" y="1007141"/>
            <a:ext cx="4464582" cy="954107"/>
          </a:xfrm>
          <a:prstGeom prst="rect">
            <a:avLst/>
          </a:prstGeom>
          <a:noFill/>
        </p:spPr>
        <p:txBody>
          <a:bodyPr wrap="square" rtlCol="0">
            <a:spAutoFit/>
          </a:bodyPr>
          <a:lstStyle/>
          <a:p>
            <a:pPr algn="ctr"/>
            <a:r>
              <a:rPr lang="en-US" sz="1400" dirty="0">
                <a:latin typeface="KG First Time In Forever" panose="02000506000000020003" pitchFamily="2" charset="0"/>
                <a:ea typeface="KBScaredStraight" panose="02000603000000000000" pitchFamily="2" charset="0"/>
              </a:rPr>
              <a:t>You are the teacher! Give Canada a grade based on its government. In the comments section, explain why you chose the grade/effort and what things the country can do to improve.</a:t>
            </a:r>
          </a:p>
        </p:txBody>
      </p:sp>
      <p:graphicFrame>
        <p:nvGraphicFramePr>
          <p:cNvPr id="34" name="Table 33"/>
          <p:cNvGraphicFramePr>
            <a:graphicFrameLocks noGrp="1"/>
          </p:cNvGraphicFramePr>
          <p:nvPr>
            <p:extLst>
              <p:ext uri="{D42A27DB-BD31-4B8C-83A1-F6EECF244321}">
                <p14:modId xmlns:p14="http://schemas.microsoft.com/office/powerpoint/2010/main" val="414563417"/>
              </p:ext>
            </p:extLst>
          </p:nvPr>
        </p:nvGraphicFramePr>
        <p:xfrm>
          <a:off x="4641321" y="2267665"/>
          <a:ext cx="4416889" cy="4430185"/>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1213643">
                  <a:extLst>
                    <a:ext uri="{9D8B030D-6E8A-4147-A177-3AD203B41FA5}">
                      <a16:colId xmlns:a16="http://schemas.microsoft.com/office/drawing/2014/main" val="20000"/>
                    </a:ext>
                  </a:extLst>
                </a:gridCol>
                <a:gridCol w="3203246">
                  <a:extLst>
                    <a:ext uri="{9D8B030D-6E8A-4147-A177-3AD203B41FA5}">
                      <a16:colId xmlns:a16="http://schemas.microsoft.com/office/drawing/2014/main" val="20001"/>
                    </a:ext>
                  </a:extLst>
                </a:gridCol>
              </a:tblGrid>
              <a:tr h="1232912">
                <a:tc>
                  <a:txBody>
                    <a:bodyPr/>
                    <a:lstStyle/>
                    <a:p>
                      <a:r>
                        <a:rPr lang="en-US" sz="1400" dirty="0">
                          <a:latin typeface="KG Second Chances Solid" panose="02000000000000000000" pitchFamily="2" charset="0"/>
                        </a:rPr>
                        <a:t>Grade:</a:t>
                      </a:r>
                    </a:p>
                  </a:txBody>
                  <a:tcPr marL="68580" marR="68580" marT="34290" marB="34290" anchor="ctr"/>
                </a:tc>
                <a:tc>
                  <a:txBody>
                    <a:bodyPr/>
                    <a:lstStyle/>
                    <a:p>
                      <a:endParaRPr lang="en-US" sz="1400" dirty="0"/>
                    </a:p>
                  </a:txBody>
                  <a:tcPr marL="68580" marR="68580" marT="34290" marB="34290"/>
                </a:tc>
                <a:extLst>
                  <a:ext uri="{0D108BD9-81ED-4DB2-BD59-A6C34878D82A}">
                    <a16:rowId xmlns:a16="http://schemas.microsoft.com/office/drawing/2014/main" val="10000"/>
                  </a:ext>
                </a:extLst>
              </a:tr>
              <a:tr h="1299215">
                <a:tc>
                  <a:txBody>
                    <a:bodyPr/>
                    <a:lstStyle/>
                    <a:p>
                      <a:r>
                        <a:rPr lang="en-US" sz="1400" dirty="0">
                          <a:latin typeface="KG Second Chances Solid" panose="02000000000000000000" pitchFamily="2" charset="0"/>
                        </a:rPr>
                        <a:t>Effort:</a:t>
                      </a:r>
                    </a:p>
                  </a:txBody>
                  <a:tcPr marL="68580" marR="68580" marT="34290" marB="34290" anchor="ctr"/>
                </a:tc>
                <a:tc>
                  <a:txBody>
                    <a:bodyPr/>
                    <a:lstStyle/>
                    <a:p>
                      <a:endParaRPr lang="en-US" sz="1400" dirty="0"/>
                    </a:p>
                  </a:txBody>
                  <a:tcPr marL="68580" marR="68580" marT="34290" marB="34290"/>
                </a:tc>
                <a:extLst>
                  <a:ext uri="{0D108BD9-81ED-4DB2-BD59-A6C34878D82A}">
                    <a16:rowId xmlns:a16="http://schemas.microsoft.com/office/drawing/2014/main" val="10001"/>
                  </a:ext>
                </a:extLst>
              </a:tr>
              <a:tr h="1898058">
                <a:tc>
                  <a:txBody>
                    <a:bodyPr/>
                    <a:lstStyle/>
                    <a:p>
                      <a:r>
                        <a:rPr lang="en-US" sz="1400" dirty="0">
                          <a:latin typeface="KG Second Chances Solid" panose="02000000000000000000" pitchFamily="2" charset="0"/>
                        </a:rPr>
                        <a:t>Comments</a:t>
                      </a:r>
                    </a:p>
                  </a:txBody>
                  <a:tcPr marL="68580" marR="68580" marT="34290" marB="34290" anchor="ctr"/>
                </a:tc>
                <a:tc>
                  <a:txBody>
                    <a:bodyPr/>
                    <a:lstStyle/>
                    <a:p>
                      <a:endParaRPr lang="en-US" sz="1400" dirty="0"/>
                    </a:p>
                  </a:txBody>
                  <a:tcPr marL="68580" marR="68580" marT="34290" marB="34290"/>
                </a:tc>
                <a:extLst>
                  <a:ext uri="{0D108BD9-81ED-4DB2-BD59-A6C34878D82A}">
                    <a16:rowId xmlns:a16="http://schemas.microsoft.com/office/drawing/2014/main" val="10002"/>
                  </a:ext>
                </a:extLst>
              </a:tr>
            </a:tbl>
          </a:graphicData>
        </a:graphic>
      </p:graphicFrame>
      <p:sp>
        <p:nvSpPr>
          <p:cNvPr id="35" name="TextBox 34"/>
          <p:cNvSpPr txBox="1"/>
          <p:nvPr/>
        </p:nvSpPr>
        <p:spPr>
          <a:xfrm>
            <a:off x="4614350" y="1872368"/>
            <a:ext cx="2653250" cy="461665"/>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Name</a:t>
            </a:r>
            <a:r>
              <a:rPr lang="en-US" sz="1000" dirty="0">
                <a:solidFill>
                  <a:schemeClr val="bg1">
                    <a:lumMod val="50000"/>
                  </a:schemeClr>
                </a:solidFill>
                <a:latin typeface="KBScaredStraight" panose="02000603000000000000" pitchFamily="2" charset="0"/>
                <a:ea typeface="KBScaredStraight" panose="02000603000000000000" pitchFamily="2" charset="0"/>
              </a:rPr>
              <a:t>: </a:t>
            </a:r>
            <a:r>
              <a:rPr lang="en-US" sz="2400" dirty="0">
                <a:latin typeface="KG Eyes Wide Open" panose="02000506000000020004" pitchFamily="2" charset="0"/>
                <a:ea typeface="KBScaredStraight" panose="02000603000000000000" pitchFamily="2" charset="0"/>
              </a:rPr>
              <a:t>Canada</a:t>
            </a:r>
            <a:endParaRPr lang="en-US" sz="1000" dirty="0">
              <a:latin typeface="KG Eyes Wide Open" panose="02000506000000020004" pitchFamily="2" charset="0"/>
              <a:ea typeface="KBScaredStraight" panose="02000603000000000000" pitchFamily="2" charset="0"/>
            </a:endParaRPr>
          </a:p>
        </p:txBody>
      </p:sp>
      <p:pic>
        <p:nvPicPr>
          <p:cNvPr id="36" name="Picture 35"/>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rot="20789677">
            <a:off x="8192387" y="5703414"/>
            <a:ext cx="746198" cy="914400"/>
          </a:xfrm>
          <a:prstGeom prst="rect">
            <a:avLst/>
          </a:prstGeom>
        </p:spPr>
      </p:pic>
    </p:spTree>
    <p:extLst>
      <p:ext uri="{BB962C8B-B14F-4D97-AF65-F5344CB8AC3E}">
        <p14:creationId xmlns:p14="http://schemas.microsoft.com/office/powerpoint/2010/main" val="1777025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188177" y="3168862"/>
            <a:ext cx="5216813" cy="500137"/>
          </a:xfrm>
          <a:prstGeom prst="rect">
            <a:avLst/>
          </a:prstGeom>
          <a:noFill/>
        </p:spPr>
        <p:txBody>
          <a:bodyPr wrap="none" lIns="68580" tIns="34290" rIns="68580" bIns="34290">
            <a:spAutoFit/>
          </a:bodyPr>
          <a:lstStyle/>
          <a:p>
            <a:pPr algn="ctr"/>
            <a:r>
              <a:rPr lang="en-US"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Canada’s Gov. CLOZE Notes </a:t>
            </a:r>
            <a:r>
              <a:rPr lang="en-US" sz="28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2</a:t>
            </a:r>
            <a:endParaRPr lang="en-US" sz="2800" b="1" dirty="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908909" y="-1008436"/>
            <a:ext cx="6420480" cy="8854732"/>
          </a:xfrm>
          <a:prstGeom prst="rect">
            <a:avLst/>
          </a:prstGeom>
          <a:noFill/>
        </p:spPr>
        <p:txBody>
          <a:bodyPr wrap="square" rtlCol="0">
            <a:spAutoFit/>
          </a:bodyPr>
          <a:lstStyle/>
          <a:p>
            <a:pPr>
              <a:defRPr/>
            </a:pPr>
            <a:r>
              <a:rPr lang="en-US" sz="1400" b="1" dirty="0">
                <a:solidFill>
                  <a:sysClr val="windowText" lastClr="000000"/>
                </a:solidFill>
                <a:latin typeface="KG First Time In Forever" panose="02000506000000020003" pitchFamily="2" charset="0"/>
                <a:ea typeface="KBScaredStraight" panose="02000603000000000000" pitchFamily="2" charset="0"/>
              </a:rPr>
              <a:t>Leadership</a:t>
            </a:r>
          </a:p>
          <a:p>
            <a:pPr marL="171450" indent="-171450">
              <a:buFont typeface="Arial" panose="020B0604020202020204" pitchFamily="34" charset="0"/>
              <a:buChar char="•"/>
              <a:defRPr/>
            </a:pPr>
            <a:r>
              <a:rPr lang="en-US" sz="1400" b="1" dirty="0">
                <a:latin typeface="KG First Time In Forever" panose="02000506000000020003" pitchFamily="2" charset="0"/>
                <a:ea typeface="KBScaredStraight" panose="02000603000000000000" pitchFamily="2" charset="0"/>
              </a:rPr>
              <a:t>Head of State: Monarch</a:t>
            </a:r>
            <a:r>
              <a:rPr lang="en-US" sz="1400" dirty="0">
                <a:latin typeface="KG First Time In Forever" panose="02000506000000020003" pitchFamily="2" charset="0"/>
                <a:ea typeface="KBScaredStraight" panose="02000603000000000000" pitchFamily="2" charset="0"/>
              </a:rPr>
              <a:t> of the United Kingdom (presently, Queen Elizabeth II);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with little political power</a:t>
            </a:r>
          </a:p>
          <a:p>
            <a:pPr marL="171450" indent="-171450">
              <a:buFont typeface="Arial" panose="020B0604020202020204" pitchFamily="34" charset="0"/>
              <a:buChar char="•"/>
              <a:defRPr/>
            </a:pPr>
            <a:r>
              <a:rPr lang="en-US" sz="1400" b="1" dirty="0">
                <a:latin typeface="KG First Time In Forever" panose="02000506000000020003" pitchFamily="2" charset="0"/>
                <a:ea typeface="KBScaredStraight" panose="02000603000000000000" pitchFamily="2" charset="0"/>
              </a:rPr>
              <a:t>Governor General</a:t>
            </a:r>
            <a:r>
              <a:rPr lang="en-US" sz="1400" dirty="0">
                <a:latin typeface="KG First Time In Forever" panose="02000506000000020003" pitchFamily="2" charset="0"/>
                <a:ea typeface="KBScaredStraight" panose="02000603000000000000" pitchFamily="2" charset="0"/>
              </a:rPr>
              <a:t>: stands in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to represent her interests in Canada</a:t>
            </a:r>
            <a:endParaRPr lang="en-US" sz="1400" dirty="0">
              <a:solidFill>
                <a:srgbClr val="FF0000"/>
              </a:solidFill>
              <a:latin typeface="KG First Time In Forever" panose="02000506000000020003" pitchFamily="2" charset="0"/>
              <a:ea typeface="KBScaredStraight" panose="02000603000000000000" pitchFamily="2" charset="0"/>
            </a:endParaRPr>
          </a:p>
          <a:p>
            <a:pPr marL="171450" indent="-171450">
              <a:buFont typeface="Arial" panose="020B0604020202020204" pitchFamily="34" charset="0"/>
              <a:buChar char="•"/>
              <a:defRPr/>
            </a:pPr>
            <a:r>
              <a:rPr lang="en-US" sz="1400" b="1" dirty="0">
                <a:latin typeface="KG First Time In Forever" panose="02000506000000020003" pitchFamily="2" charset="0"/>
                <a:ea typeface="KBScaredStraight" panose="02000603000000000000" pitchFamily="2" charset="0"/>
              </a:rPr>
              <a:t>Prime Minister</a:t>
            </a:r>
            <a:r>
              <a:rPr lang="en-US" sz="1400" dirty="0">
                <a:latin typeface="KG First Time In Forever" panose="02000506000000020003" pitchFamily="2" charset="0"/>
                <a:ea typeface="KBScaredStraight" panose="02000603000000000000" pitchFamily="2" charset="0"/>
              </a:rPr>
              <a:t>: holds the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and makes key executive decisions; works closely with the legislature</a:t>
            </a:r>
          </a:p>
          <a:p>
            <a:pPr marL="171450" indent="-171450">
              <a:buFont typeface="Arial" panose="020B0604020202020204" pitchFamily="34" charset="0"/>
              <a:buChar char="•"/>
              <a:defRPr/>
            </a:pPr>
            <a:endParaRPr lang="en-US" sz="1400" dirty="0">
              <a:latin typeface="KG First Time In Forever" panose="02000506000000020003" pitchFamily="2" charset="0"/>
              <a:ea typeface="KBScaredStraight" panose="02000603000000000000" pitchFamily="2" charset="0"/>
            </a:endParaRPr>
          </a:p>
          <a:p>
            <a:pPr>
              <a:defRPr/>
            </a:pPr>
            <a:r>
              <a:rPr lang="en-US" sz="1400" b="1" dirty="0">
                <a:latin typeface="KG First Time In Forever" panose="02000506000000020003" pitchFamily="2" charset="0"/>
                <a:ea typeface="KBScaredStraight" panose="02000603000000000000" pitchFamily="2" charset="0"/>
              </a:rPr>
              <a:t>How Leaders Are Chosen</a:t>
            </a:r>
          </a:p>
          <a:p>
            <a:pPr marL="171450" indent="-171450">
              <a:buFont typeface="Arial" panose="020B0604020202020204" pitchFamily="34" charset="0"/>
              <a:buChar char="•"/>
            </a:pPr>
            <a:r>
              <a:rPr lang="en-US" sz="1400" b="1" dirty="0">
                <a:latin typeface="KG First Time In Forever" panose="02000506000000020003" pitchFamily="2" charset="0"/>
                <a:ea typeface="KBScaredStraight" panose="02000603000000000000" pitchFamily="2" charset="0"/>
              </a:rPr>
              <a:t>Monarch: </a:t>
            </a:r>
            <a:r>
              <a:rPr lang="en-US" sz="1400" dirty="0">
                <a:latin typeface="KG First Time In Forever" panose="02000506000000020003" pitchFamily="2" charset="0"/>
                <a:ea typeface="KBScaredStraight" panose="02000603000000000000" pitchFamily="2" charset="0"/>
              </a:rPr>
              <a:t>position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through family line</a:t>
            </a:r>
          </a:p>
          <a:p>
            <a:pPr marL="171450" indent="-171450">
              <a:buFont typeface="Arial" panose="020B0604020202020204" pitchFamily="34" charset="0"/>
              <a:buChar char="•"/>
            </a:pPr>
            <a:r>
              <a:rPr lang="en-US" sz="1400" b="1" dirty="0">
                <a:latin typeface="KG First Time In Forever" panose="02000506000000020003" pitchFamily="2" charset="0"/>
                <a:ea typeface="KBScaredStraight" panose="02000603000000000000" pitchFamily="2" charset="0"/>
              </a:rPr>
              <a:t>Governor General: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 serves a 5-year term</a:t>
            </a:r>
          </a:p>
          <a:p>
            <a:pPr marL="171450" indent="-171450">
              <a:buFont typeface="Arial" panose="020B0604020202020204" pitchFamily="34" charset="0"/>
              <a:buChar char="•"/>
            </a:pPr>
            <a:r>
              <a:rPr lang="en-US" sz="1400" b="1" dirty="0">
                <a:latin typeface="KG First Time In Forever" panose="02000506000000020003" pitchFamily="2" charset="0"/>
                <a:ea typeface="KBScaredStraight" panose="02000603000000000000" pitchFamily="2" charset="0"/>
              </a:rPr>
              <a:t>Prime Minister</a:t>
            </a:r>
            <a:r>
              <a:rPr lang="en-US" sz="1400" dirty="0">
                <a:latin typeface="KG First Time In Forever" panose="02000506000000020003" pitchFamily="2" charset="0"/>
                <a:ea typeface="KBScaredStraight" panose="02000603000000000000" pitchFamily="2" charset="0"/>
              </a:rPr>
              <a:t>: citizens age 18 and older vote to elect members to the House of Commons. The governor general then selects a prime minister from the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in the elected legislature. </a:t>
            </a:r>
          </a:p>
          <a:p>
            <a:pPr marL="171450" indent="-171450">
              <a:buFont typeface="Arial" panose="020B0604020202020204" pitchFamily="34" charset="0"/>
              <a:buChar char="•"/>
            </a:pPr>
            <a:endParaRPr lang="en-US" sz="1400" dirty="0">
              <a:latin typeface="KG First Time In Forever" panose="02000506000000020003" pitchFamily="2" charset="0"/>
              <a:ea typeface="KBScaredStraight" panose="02000603000000000000" pitchFamily="2" charset="0"/>
            </a:endParaRPr>
          </a:p>
          <a:p>
            <a:r>
              <a:rPr lang="en-US" sz="1400" b="1" dirty="0">
                <a:latin typeface="KG First Time In Forever" panose="02000506000000020003" pitchFamily="2" charset="0"/>
                <a:ea typeface="KBScaredStraight" panose="02000603000000000000" pitchFamily="2" charset="0"/>
              </a:rPr>
              <a:t>Legislature</a:t>
            </a:r>
          </a:p>
          <a:p>
            <a:pPr marL="171450"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A country’s legislature is its central authority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Canada’s legislature is called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The citizens of Canada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of one house of Parliament.</a:t>
            </a:r>
          </a:p>
          <a:p>
            <a:pPr marL="171450"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Members of Parliament belong to many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The Parliament of Canada is the country’s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legislature.</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It consists of: </a:t>
            </a:r>
          </a:p>
          <a:p>
            <a:pPr marL="171450" indent="-171450">
              <a:lnSpc>
                <a:spcPct val="90000"/>
              </a:lnSpc>
              <a:buFont typeface="Arial" panose="020B0604020202020204" pitchFamily="34" charset="0"/>
              <a:buChar char="•"/>
            </a:pPr>
            <a:r>
              <a:rPr lang="en-US" sz="1400" b="1" dirty="0">
                <a:latin typeface="KG First Time In Forever" panose="02000506000000020003" pitchFamily="2" charset="0"/>
                <a:ea typeface="KBScaredStraight" panose="02000603000000000000" pitchFamily="2" charset="0"/>
              </a:rPr>
              <a:t>1. Senate </a:t>
            </a:r>
            <a:r>
              <a:rPr lang="en-US" sz="1400" dirty="0">
                <a:latin typeface="KG First Time In Forever" panose="02000506000000020003" pitchFamily="2" charset="0"/>
                <a:ea typeface="KBScaredStraight" panose="02000603000000000000" pitchFamily="2" charset="0"/>
              </a:rPr>
              <a:t>(105 seats): members are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with advice from the Prime Minister.</a:t>
            </a:r>
          </a:p>
          <a:p>
            <a:pPr marL="171450" indent="-171450">
              <a:lnSpc>
                <a:spcPct val="90000"/>
              </a:lnSpc>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Members are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by the people; can serve until they are 75 years old</a:t>
            </a:r>
          </a:p>
          <a:p>
            <a:pPr marL="171450" indent="-171450">
              <a:lnSpc>
                <a:spcPct val="90000"/>
              </a:lnSpc>
              <a:buFont typeface="Arial" panose="020B0604020202020204" pitchFamily="34" charset="0"/>
              <a:buChar char="•"/>
            </a:pPr>
            <a:r>
              <a:rPr lang="en-US" sz="1400" b="1" dirty="0">
                <a:latin typeface="KG First Time In Forever" panose="02000506000000020003" pitchFamily="2" charset="0"/>
                <a:ea typeface="KBScaredStraight" panose="02000603000000000000" pitchFamily="2" charset="0"/>
              </a:rPr>
              <a:t>2. House of Commons </a:t>
            </a:r>
            <a:r>
              <a:rPr lang="en-US" sz="1400" dirty="0">
                <a:latin typeface="KG First Time In Forever" panose="02000506000000020003" pitchFamily="2" charset="0"/>
                <a:ea typeface="KBScaredStraight" panose="02000603000000000000" pitchFamily="2" charset="0"/>
              </a:rPr>
              <a:t>(308 seats): members are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by the people</a:t>
            </a:r>
          </a:p>
          <a:p>
            <a:pPr marL="171450" indent="-171450">
              <a:lnSpc>
                <a:spcPct val="90000"/>
              </a:lnSpc>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Members serve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endParaRPr lang="en-US" sz="1400" dirty="0">
              <a:solidFill>
                <a:srgbClr val="FF0000"/>
              </a:solidFill>
              <a:latin typeface="KG First Time In Forever" panose="02000506000000020003" pitchFamily="2" charset="0"/>
              <a:ea typeface="KBScaredStraight" panose="02000603000000000000" pitchFamily="2" charset="0"/>
            </a:endParaRPr>
          </a:p>
          <a:p>
            <a:pPr marL="171450" indent="-171450">
              <a:lnSpc>
                <a:spcPct val="90000"/>
              </a:lnSpc>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is chosen from the majority party in the House of Commons.</a:t>
            </a:r>
          </a:p>
          <a:p>
            <a:pPr marL="171450" indent="-171450">
              <a:buFont typeface="Arial" panose="020B0604020202020204" pitchFamily="34" charset="0"/>
              <a:buChar char="•"/>
              <a:defRPr/>
            </a:pPr>
            <a:endParaRPr lang="en-US" sz="1200" dirty="0">
              <a:latin typeface="KG First Time In Forever" panose="02000506000000020003" pitchFamily="2" charset="0"/>
              <a:ea typeface="KBScaredStraight" panose="02000603000000000000" pitchFamily="2" charset="0"/>
            </a:endParaRPr>
          </a:p>
          <a:p>
            <a:pPr marL="171450" indent="-171450">
              <a:buFont typeface="Arial" panose="020B0604020202020204" pitchFamily="34" charset="0"/>
              <a:buChar char="•"/>
              <a:defRPr/>
            </a:pPr>
            <a:endParaRPr lang="en-US" sz="1200" dirty="0">
              <a:latin typeface="KG First Time In Forever" panose="02000506000000020003" pitchFamily="2" charset="0"/>
              <a:ea typeface="KBScaredStraight" panose="02000603000000000000" pitchFamily="2" charset="0"/>
            </a:endParaRPr>
          </a:p>
          <a:p>
            <a:pPr>
              <a:defRPr/>
            </a:pPr>
            <a:endParaRPr lang="en-US" sz="1200" dirty="0">
              <a:latin typeface="KG First Time In Forever" panose="02000506000000020003" pitchFamily="2" charset="0"/>
              <a:ea typeface="KBScaredStraight" panose="02000603000000000000" pitchFamily="2" charset="0"/>
            </a:endParaRPr>
          </a:p>
          <a:p>
            <a:endParaRPr lang="en-US" sz="1200" dirty="0">
              <a:latin typeface="KG First Time In Forever" panose="02000506000000020003" pitchFamily="2" charset="0"/>
              <a:ea typeface="KBScaredStraight" panose="02000603000000000000" pitchFamily="2" charset="0"/>
            </a:endParaRPr>
          </a:p>
          <a:p>
            <a:endParaRPr lang="en-US" sz="1200" dirty="0">
              <a:latin typeface="KG First Time In Forever" panose="02000506000000020003" pitchFamily="2" charset="0"/>
              <a:ea typeface="KBScaredStraight" panose="02000603000000000000" pitchFamily="2" charset="0"/>
            </a:endParaRPr>
          </a:p>
          <a:p>
            <a:pPr>
              <a:defRPr/>
            </a:pPr>
            <a:endParaRPr lang="en-US" sz="1200" dirty="0">
              <a:latin typeface="KG First Time In Forever" panose="02000506000000020003" pitchFamily="2" charset="0"/>
              <a:ea typeface="KBScaredStraight" panose="02000603000000000000" pitchFamily="2" charset="0"/>
            </a:endParaRPr>
          </a:p>
          <a:p>
            <a:pPr>
              <a:defRPr/>
            </a:pPr>
            <a:endParaRPr lang="en-US" sz="1200" b="1" dirty="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200" b="1" dirty="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200" b="1" dirty="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2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2694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129667" y="3168862"/>
            <a:ext cx="5333832" cy="500137"/>
          </a:xfrm>
          <a:prstGeom prst="rect">
            <a:avLst/>
          </a:prstGeom>
          <a:noFill/>
        </p:spPr>
        <p:txBody>
          <a:bodyPr wrap="none" lIns="68580" tIns="34290" rIns="68580" bIns="34290">
            <a:spAutoFit/>
          </a:bodyPr>
          <a:lstStyle/>
          <a:p>
            <a:pPr algn="ctr"/>
            <a:r>
              <a:rPr lang="en-US"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Canada’s Gov. CLOZE Notes</a:t>
            </a:r>
            <a:r>
              <a:rPr lang="en-US" sz="28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 3</a:t>
            </a:r>
            <a:endParaRPr lang="en-US" sz="2800" b="1" dirty="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1446736" y="-418207"/>
            <a:ext cx="6420480" cy="7694414"/>
          </a:xfrm>
          <a:prstGeom prst="rect">
            <a:avLst/>
          </a:prstGeom>
          <a:noFill/>
        </p:spPr>
        <p:txBody>
          <a:bodyPr wrap="square" rtlCol="0">
            <a:spAutoFit/>
          </a:bodyPr>
          <a:lstStyle/>
          <a:p>
            <a:pPr>
              <a:defRPr/>
            </a:pPr>
            <a:r>
              <a:rPr lang="en-US" sz="1400" b="1" dirty="0">
                <a:solidFill>
                  <a:sysClr val="windowText" lastClr="000000"/>
                </a:solidFill>
                <a:latin typeface="KG First Time In Forever" panose="02000506000000020003" pitchFamily="2" charset="0"/>
                <a:ea typeface="KBScaredStraight" panose="02000603000000000000" pitchFamily="2" charset="0"/>
              </a:rPr>
              <a:t>Parliamentary Democracy</a:t>
            </a:r>
          </a:p>
          <a:p>
            <a:pPr marL="285750" indent="-285750">
              <a:lnSpc>
                <a:spcPct val="80000"/>
              </a:lnSpc>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The prime minister is selected from the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in the legislature.</a:t>
            </a:r>
          </a:p>
          <a:p>
            <a:pPr marL="285750" indent="-285750">
              <a:lnSpc>
                <a:spcPct val="80000"/>
              </a:lnSpc>
              <a:buFont typeface="Arial" panose="020B0604020202020204" pitchFamily="34" charset="0"/>
              <a:buChar char="•"/>
              <a:defRPr/>
            </a:pPr>
            <a:r>
              <a:rPr lang="en-US" sz="1400" b="1" dirty="0">
                <a:latin typeface="KG First Time In Forever" panose="02000506000000020003" pitchFamily="2" charset="0"/>
                <a:ea typeface="KBScaredStraight" panose="02000603000000000000" pitchFamily="2" charset="0"/>
              </a:rPr>
              <a:t>This is the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b="1" dirty="0">
                <a:latin typeface="KG First Time In Forever" panose="02000506000000020003" pitchFamily="2" charset="0"/>
                <a:ea typeface="KBScaredStraight" panose="02000603000000000000" pitchFamily="2" charset="0"/>
              </a:rPr>
              <a:t>between a Presidential Democracy and a Parliamentary Democracy</a:t>
            </a:r>
          </a:p>
          <a:p>
            <a:pPr marL="285750" indent="-285750">
              <a:lnSpc>
                <a:spcPct val="80000"/>
              </a:lnSpc>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Parliamentary Democracy – legislature (Parliament)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(Executive Leader)</a:t>
            </a:r>
          </a:p>
          <a:p>
            <a:pPr marL="285750" indent="-285750">
              <a:lnSpc>
                <a:spcPct val="80000"/>
              </a:lnSpc>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Citizens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of the House of Commons, not directly for the prime minister.</a:t>
            </a:r>
          </a:p>
          <a:p>
            <a:pPr marL="285750" indent="-285750">
              <a:lnSpc>
                <a:spcPct val="80000"/>
              </a:lnSpc>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In Canada, the prime minister and his cabinet are members of the legislature, and they must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a:t>
            </a:r>
          </a:p>
          <a:p>
            <a:pPr marL="285750" indent="-285750">
              <a:lnSpc>
                <a:spcPct val="80000"/>
              </a:lnSpc>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The government will stay in office for a specified period unless the prime minister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in the legislature on an important vote.</a:t>
            </a:r>
          </a:p>
          <a:p>
            <a:pPr marL="285750" indent="-285750">
              <a:lnSpc>
                <a:spcPct val="80000"/>
              </a:lnSpc>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If that happens, the prime minister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and a new one is chosen immediately.</a:t>
            </a:r>
          </a:p>
          <a:p>
            <a:pPr>
              <a:lnSpc>
                <a:spcPct val="80000"/>
              </a:lnSpc>
              <a:defRPr/>
            </a:pPr>
            <a:endParaRPr lang="en-US" sz="1400" dirty="0">
              <a:latin typeface="KG First Time In Forever" panose="02000506000000020003" pitchFamily="2" charset="0"/>
              <a:ea typeface="KBScaredStraight" panose="02000603000000000000" pitchFamily="2" charset="0"/>
            </a:endParaRPr>
          </a:p>
          <a:p>
            <a:pPr>
              <a:lnSpc>
                <a:spcPct val="80000"/>
              </a:lnSpc>
              <a:defRPr/>
            </a:pPr>
            <a:r>
              <a:rPr lang="en-US" sz="1400" b="1" dirty="0">
                <a:latin typeface="KG First Time In Forever" panose="02000506000000020003" pitchFamily="2" charset="0"/>
                <a:ea typeface="KBScaredStraight" panose="02000603000000000000" pitchFamily="2" charset="0"/>
              </a:rPr>
              <a:t>Role of the Citizen</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Citizens must be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 but voting is not required by law.</a:t>
            </a:r>
          </a:p>
          <a:p>
            <a:pPr marL="171450" indent="-171450">
              <a:lnSpc>
                <a:spcPct val="80000"/>
              </a:lnSpc>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As a democracy, Canada’s citizens can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and elections.</a:t>
            </a:r>
          </a:p>
          <a:p>
            <a:pPr marL="171450" indent="-171450">
              <a:lnSpc>
                <a:spcPct val="80000"/>
              </a:lnSpc>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The citizens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of the Parliament, not directly for the prime minister.</a:t>
            </a:r>
          </a:p>
          <a:p>
            <a:pPr marL="171450" indent="-171450">
              <a:lnSpc>
                <a:spcPct val="80000"/>
              </a:lnSpc>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Canada’s constitution guarantees citizens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and freedoms, much like what we have in the United States.</a:t>
            </a:r>
          </a:p>
          <a:p>
            <a:pPr marL="171450" indent="-171450">
              <a:lnSpc>
                <a:spcPct val="80000"/>
              </a:lnSpc>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Some examples include equal rights,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 freedom of religion, and right to a fair trial.</a:t>
            </a:r>
          </a:p>
          <a:p>
            <a:pPr marL="171450" indent="-171450">
              <a:lnSpc>
                <a:spcPct val="80000"/>
              </a:lnSpc>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The right to communicate with the national government in either </a:t>
            </a:r>
            <a:r>
              <a:rPr lang="en-US" sz="1400" dirty="0">
                <a:latin typeface="Tahoma" panose="020B0604030504040204" pitchFamily="34" charset="0"/>
                <a:ea typeface="Tahoma" panose="020B0604030504040204" pitchFamily="34" charset="0"/>
                <a:cs typeface="Tahoma" panose="020B0604030504040204" pitchFamily="34" charset="0"/>
              </a:rPr>
              <a:t>_______________________ </a:t>
            </a:r>
            <a:r>
              <a:rPr lang="en-US" sz="1400" dirty="0">
                <a:latin typeface="KG First Time In Forever" panose="02000506000000020003" pitchFamily="2" charset="0"/>
                <a:ea typeface="KBScaredStraight" panose="02000603000000000000" pitchFamily="2" charset="0"/>
              </a:rPr>
              <a:t>is also included.</a:t>
            </a:r>
          </a:p>
          <a:p>
            <a:pPr>
              <a:lnSpc>
                <a:spcPct val="80000"/>
              </a:lnSpc>
              <a:defRPr/>
            </a:pPr>
            <a:endParaRPr lang="en-US" sz="1200" dirty="0">
              <a:latin typeface="KG First Time In Forever" panose="02000506000000020003" pitchFamily="2" charset="0"/>
              <a:ea typeface="KBScaredStraight" panose="02000603000000000000" pitchFamily="2" charset="0"/>
            </a:endParaRPr>
          </a:p>
          <a:p>
            <a:pPr>
              <a:lnSpc>
                <a:spcPct val="80000"/>
              </a:lnSpc>
              <a:defRPr/>
            </a:pPr>
            <a:endParaRPr lang="en-US" sz="1200" dirty="0">
              <a:latin typeface="KG First Time In Forever" panose="02000506000000020003" pitchFamily="2" charset="0"/>
              <a:ea typeface="KBScaredStraight" panose="02000603000000000000" pitchFamily="2" charset="0"/>
            </a:endParaRPr>
          </a:p>
          <a:p>
            <a:pPr>
              <a:lnSpc>
                <a:spcPct val="80000"/>
              </a:lnSpc>
              <a:defRPr/>
            </a:pPr>
            <a:endParaRPr lang="en-US" sz="1200" dirty="0">
              <a:latin typeface="KG First Time In Forever" panose="02000506000000020003" pitchFamily="2" charset="0"/>
              <a:ea typeface="KBScaredStraight" panose="02000603000000000000" pitchFamily="2" charset="0"/>
            </a:endParaRPr>
          </a:p>
          <a:p>
            <a:pPr>
              <a:defRPr/>
            </a:pPr>
            <a:endParaRPr lang="en-US" sz="1200" dirty="0">
              <a:latin typeface="KG First Time In Forever" panose="02000506000000020003" pitchFamily="2" charset="0"/>
              <a:ea typeface="KBScaredStraight" panose="02000603000000000000" pitchFamily="2" charset="0"/>
            </a:endParaRPr>
          </a:p>
          <a:p>
            <a:pPr marL="171450" indent="-171450">
              <a:buFont typeface="Arial" panose="020B0604020202020204" pitchFamily="34" charset="0"/>
              <a:buChar char="•"/>
              <a:defRPr/>
            </a:pPr>
            <a:endParaRPr lang="en-US" sz="1200" dirty="0">
              <a:latin typeface="KG First Time In Forever" panose="02000506000000020003" pitchFamily="2" charset="0"/>
              <a:ea typeface="KBScaredStraight" panose="02000603000000000000" pitchFamily="2" charset="0"/>
            </a:endParaRPr>
          </a:p>
          <a:p>
            <a:pPr marL="171450" indent="-171450">
              <a:buFont typeface="Arial" panose="020B0604020202020204" pitchFamily="34" charset="0"/>
              <a:buChar char="•"/>
              <a:defRPr/>
            </a:pPr>
            <a:endParaRPr lang="en-US" sz="1200" dirty="0">
              <a:latin typeface="KG First Time In Forever" panose="02000506000000020003" pitchFamily="2" charset="0"/>
              <a:ea typeface="KBScaredStraight" panose="02000603000000000000" pitchFamily="2" charset="0"/>
            </a:endParaRPr>
          </a:p>
          <a:p>
            <a:pPr>
              <a:defRPr/>
            </a:pPr>
            <a:endParaRPr lang="en-US" sz="1200" dirty="0">
              <a:latin typeface="KG First Time In Forever" panose="02000506000000020003" pitchFamily="2" charset="0"/>
              <a:ea typeface="KBScaredStraight" panose="02000603000000000000" pitchFamily="2" charset="0"/>
            </a:endParaRPr>
          </a:p>
          <a:p>
            <a:endParaRPr lang="en-US" sz="1200" dirty="0">
              <a:latin typeface="KG First Time In Forever" panose="02000506000000020003" pitchFamily="2" charset="0"/>
              <a:ea typeface="KBScaredStraight" panose="02000603000000000000" pitchFamily="2" charset="0"/>
            </a:endParaRPr>
          </a:p>
          <a:p>
            <a:endParaRPr lang="en-US" sz="1200" dirty="0">
              <a:latin typeface="KG First Time In Forever" panose="02000506000000020003" pitchFamily="2" charset="0"/>
              <a:ea typeface="KBScaredStraight" panose="02000603000000000000" pitchFamily="2" charset="0"/>
            </a:endParaRPr>
          </a:p>
          <a:p>
            <a:pPr>
              <a:defRPr/>
            </a:pPr>
            <a:endParaRPr lang="en-US" sz="1200" dirty="0">
              <a:latin typeface="KG First Time In Forever" panose="02000506000000020003" pitchFamily="2" charset="0"/>
              <a:ea typeface="KBScaredStraight" panose="02000603000000000000" pitchFamily="2" charset="0"/>
            </a:endParaRPr>
          </a:p>
          <a:p>
            <a:pPr>
              <a:defRPr/>
            </a:pPr>
            <a:endParaRPr lang="en-US" sz="1200" b="1" dirty="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200" b="1" dirty="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200" b="1" dirty="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2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50394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p:cNvSpPr/>
          <p:nvPr/>
        </p:nvSpPr>
        <p:spPr>
          <a:xfrm>
            <a:off x="45720" y="822959"/>
            <a:ext cx="9052560" cy="5212080"/>
          </a:xfrm>
          <a:prstGeom prst="ellipse">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p:cNvSpPr/>
          <p:nvPr/>
        </p:nvSpPr>
        <p:spPr>
          <a:xfrm>
            <a:off x="161365" y="961463"/>
            <a:ext cx="8784949" cy="4935071"/>
          </a:xfrm>
          <a:prstGeom prst="ellipse">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425669" y="2361489"/>
            <a:ext cx="8465074" cy="1546577"/>
          </a:xfrm>
          <a:prstGeom prst="rect">
            <a:avLst/>
          </a:prstGeom>
          <a:noFill/>
        </p:spPr>
        <p:txBody>
          <a:bodyPr wrap="none" lIns="68580" tIns="34290" rIns="68580" bIns="34290">
            <a:spAutoFit/>
          </a:bodyPr>
          <a:lstStyle/>
          <a:p>
            <a:pPr algn="ctr"/>
            <a:r>
              <a:rPr lang="en-US" sz="9600" b="1" dirty="0">
                <a:ln w="38100">
                  <a:solidFill>
                    <a:sysClr val="windowText" lastClr="000000"/>
                  </a:solidFill>
                  <a:prstDash val="solid"/>
                </a:ln>
                <a:solidFill>
                  <a:srgbClr val="873E4F"/>
                </a:solidFill>
                <a:effectLst>
                  <a:glow rad="139700">
                    <a:srgbClr val="B9D536"/>
                  </a:glow>
                  <a:outerShdw blurRad="50800" dist="38100" dir="2700000" algn="tl" rotWithShape="0">
                    <a:prstClr val="black">
                      <a:alpha val="40000"/>
                    </a:prstClr>
                  </a:outerShdw>
                </a:effectLst>
                <a:latin typeface="KG Second Chances Solid" panose="02000000000000000000" pitchFamily="2" charset="0"/>
              </a:rPr>
              <a:t>Government</a:t>
            </a:r>
            <a:endParaRPr lang="en-US" sz="8800" b="1" dirty="0">
              <a:ln w="38100">
                <a:solidFill>
                  <a:sysClr val="windowText" lastClr="000000"/>
                </a:solidFill>
                <a:prstDash val="solid"/>
              </a:ln>
              <a:solidFill>
                <a:srgbClr val="873E4F"/>
              </a:solidFill>
              <a:effectLst>
                <a:glow rad="139700">
                  <a:srgbClr val="B9D536"/>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326625" y="1522968"/>
            <a:ext cx="6488723" cy="1200329"/>
          </a:xfrm>
          <a:prstGeom prst="rect">
            <a:avLst/>
          </a:prstGeom>
          <a:noFill/>
        </p:spPr>
        <p:txBody>
          <a:bodyPr wrap="square" rtlCol="0">
            <a:spAutoFit/>
          </a:bodyPr>
          <a:lstStyle/>
          <a:p>
            <a:pPr algn="ctr"/>
            <a:r>
              <a:rPr lang="en-US" sz="7200" dirty="0">
                <a:latin typeface="KG Eyes Wide Open" panose="02000506000000020004" pitchFamily="2" charset="0"/>
                <a:ea typeface="KBScaredStraight" panose="02000603000000000000" pitchFamily="2" charset="0"/>
              </a:rPr>
              <a:t>Canada’s</a:t>
            </a:r>
            <a:endParaRPr lang="en-US" sz="6000" dirty="0">
              <a:latin typeface="KG Eyes Wide Open" panose="02000506000000020004" pitchFamily="2" charset="0"/>
              <a:ea typeface="KBScaredStraight" panose="02000603000000000000" pitchFamily="2" charset="0"/>
            </a:endParaRPr>
          </a:p>
        </p:txBody>
      </p:sp>
      <p:sp>
        <p:nvSpPr>
          <p:cNvPr id="8" name="TextBox 7"/>
          <p:cNvSpPr txBox="1"/>
          <p:nvPr/>
        </p:nvSpPr>
        <p:spPr>
          <a:xfrm>
            <a:off x="1413845" y="4092030"/>
            <a:ext cx="6488723" cy="1077218"/>
          </a:xfrm>
          <a:prstGeom prst="rect">
            <a:avLst/>
          </a:prstGeom>
          <a:noFill/>
        </p:spPr>
        <p:txBody>
          <a:bodyPr wrap="square" rtlCol="0">
            <a:spAutoFit/>
          </a:bodyPr>
          <a:lstStyle/>
          <a:p>
            <a:pPr algn="ctr"/>
            <a:r>
              <a:rPr lang="en-US" sz="3200" dirty="0">
                <a:latin typeface="KG First Time In Forever" panose="02000506000000020003" pitchFamily="2" charset="0"/>
                <a:ea typeface="KBScaredStraight" panose="02000603000000000000" pitchFamily="2" charset="0"/>
              </a:rPr>
              <a:t>Constitutional Monarchy</a:t>
            </a:r>
          </a:p>
          <a:p>
            <a:pPr algn="ctr"/>
            <a:r>
              <a:rPr lang="en-US" sz="3200" dirty="0">
                <a:latin typeface="KG First Time In Forever" panose="02000506000000020003" pitchFamily="2" charset="0"/>
                <a:ea typeface="KBScaredStraight" panose="02000603000000000000" pitchFamily="2" charset="0"/>
              </a:rPr>
              <a:t>Parliamentary Democracy</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3274" y="5205802"/>
            <a:ext cx="1463040" cy="1463040"/>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134326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903931" y="0"/>
            <a:ext cx="7487371" cy="1423467"/>
          </a:xfrm>
          <a:prstGeom prst="rect">
            <a:avLst/>
          </a:prstGeom>
          <a:noFill/>
        </p:spPr>
        <p:txBody>
          <a:bodyPr wrap="none" lIns="68580" tIns="34290" rIns="68580" bIns="34290">
            <a:spAutoFit/>
          </a:bodyPr>
          <a:lstStyle/>
          <a:p>
            <a:pPr algn="ctr"/>
            <a:r>
              <a:rPr lang="en-US" sz="88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Let’s Review</a:t>
            </a:r>
          </a:p>
        </p:txBody>
      </p:sp>
      <p:sp>
        <p:nvSpPr>
          <p:cNvPr id="8" name="TextBox 7"/>
          <p:cNvSpPr txBox="1"/>
          <p:nvPr/>
        </p:nvSpPr>
        <p:spPr>
          <a:xfrm>
            <a:off x="748225" y="1423467"/>
            <a:ext cx="7798777" cy="5861605"/>
          </a:xfrm>
          <a:prstGeom prst="rect">
            <a:avLst/>
          </a:prstGeom>
          <a:noFill/>
        </p:spPr>
        <p:txBody>
          <a:bodyPr wrap="square" rtlCol="0">
            <a:spAutoFit/>
          </a:bodyPr>
          <a:lstStyle/>
          <a:p>
            <a:pPr algn="ctr"/>
            <a:r>
              <a:rPr lang="en-US" sz="2800" b="1" dirty="0">
                <a:latin typeface="KG All of Me" panose="02000000000000000000" pitchFamily="2" charset="0"/>
                <a:ea typeface="KBScaredStraight" panose="02000603000000000000" pitchFamily="2" charset="0"/>
              </a:rPr>
              <a:t>Government TYPES– HOW DO CITIZENS PARTICIPATE?</a:t>
            </a:r>
          </a:p>
          <a:p>
            <a:pPr algn="ctr"/>
            <a:endParaRPr lang="en-US" sz="2000" b="1" dirty="0">
              <a:latin typeface="KG All of Me" panose="02000000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2800" b="1" dirty="0">
                <a:latin typeface="KG First Time In Forever" panose="02000506000000020003" pitchFamily="2" charset="0"/>
                <a:ea typeface="KBScaredStraight" panose="02000603000000000000" pitchFamily="2" charset="0"/>
              </a:rPr>
              <a:t>Autocracy</a:t>
            </a:r>
            <a:r>
              <a:rPr lang="en-US" sz="2800" dirty="0">
                <a:latin typeface="KG First Time In Forever" panose="02000506000000020003" pitchFamily="2" charset="0"/>
                <a:ea typeface="KBScaredStraight" panose="02000603000000000000" pitchFamily="2" charset="0"/>
              </a:rPr>
              <a:t>-- 1 person possesses unlimited power &amp; citizens have limited role in government</a:t>
            </a:r>
          </a:p>
          <a:p>
            <a:pPr marL="457200" indent="-457200">
              <a:lnSpc>
                <a:spcPct val="90000"/>
              </a:lnSpc>
              <a:buFont typeface="Arial" panose="020B0604020202020204" pitchFamily="34" charset="0"/>
              <a:buChar char="•"/>
              <a:defRPr/>
            </a:pPr>
            <a:endParaRPr lang="en-US" sz="2000"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defRPr/>
            </a:pPr>
            <a:endParaRPr lang="en-US" sz="2000"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2800" b="1" dirty="0">
                <a:latin typeface="KG First Time In Forever" panose="02000506000000020003" pitchFamily="2" charset="0"/>
                <a:ea typeface="KBScaredStraight" panose="02000603000000000000" pitchFamily="2" charset="0"/>
              </a:rPr>
              <a:t>Democracy</a:t>
            </a:r>
            <a:r>
              <a:rPr lang="en-US" sz="2800" dirty="0">
                <a:latin typeface="KG First Time In Forever" panose="02000506000000020003" pitchFamily="2" charset="0"/>
                <a:ea typeface="KBScaredStraight" panose="02000603000000000000" pitchFamily="2" charset="0"/>
              </a:rPr>
              <a:t>--supreme power is vested in the people &amp; exercised by them directly or indirectly through a system of representation involving free elections</a:t>
            </a:r>
          </a:p>
          <a:p>
            <a:pPr algn="ctr"/>
            <a:endParaRPr lang="en-US" sz="2800" b="1" dirty="0">
              <a:latin typeface="KG All of Me" panose="02000000000000000000" pitchFamily="2" charset="0"/>
              <a:ea typeface="KBScaredStraight" panose="02000603000000000000" pitchFamily="2" charset="0"/>
            </a:endParaRPr>
          </a:p>
          <a:p>
            <a:pPr marL="457200" indent="-457200">
              <a:buFont typeface="Arial" panose="020B0604020202020204" pitchFamily="34" charset="0"/>
              <a:buChar char="•"/>
            </a:pPr>
            <a:endParaRPr lang="en-US" sz="285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0562745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8572</TotalTime>
  <Words>2309</Words>
  <Application>Microsoft Office PowerPoint</Application>
  <PresentationFormat>On-screen Show (4:3)</PresentationFormat>
  <Paragraphs>397</Paragraphs>
  <Slides>54</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54</vt:i4>
      </vt:variant>
    </vt:vector>
  </HeadingPairs>
  <TitlesOfParts>
    <vt:vector size="69" baseType="lpstr">
      <vt:lpstr>Arial</vt:lpstr>
      <vt:lpstr>Calibri</vt:lpstr>
      <vt:lpstr>Calibri Light</vt:lpstr>
      <vt:lpstr>Candara</vt:lpstr>
      <vt:lpstr>Courier New</vt:lpstr>
      <vt:lpstr>KBScaredStraight</vt:lpstr>
      <vt:lpstr>KG All of Me</vt:lpstr>
      <vt:lpstr>KG Eyes Wide Open</vt:lpstr>
      <vt:lpstr>KG First Time In Forever</vt:lpstr>
      <vt:lpstr>KG HAPPY</vt:lpstr>
      <vt:lpstr>KG HAPPY Solid</vt:lpstr>
      <vt:lpstr>KG Payphone</vt:lpstr>
      <vt:lpstr>KG Second Chances Solid</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Edna Bennett</cp:lastModifiedBy>
  <cp:revision>205</cp:revision>
  <cp:lastPrinted>2020-03-09T16:28:24Z</cp:lastPrinted>
  <dcterms:created xsi:type="dcterms:W3CDTF">2014-12-29T15:18:45Z</dcterms:created>
  <dcterms:modified xsi:type="dcterms:W3CDTF">2020-03-16T01:08:15Z</dcterms:modified>
</cp:coreProperties>
</file>