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45" r:id="rId3"/>
    <p:sldId id="346" r:id="rId4"/>
    <p:sldId id="347" r:id="rId5"/>
    <p:sldId id="348" r:id="rId6"/>
    <p:sldId id="404" r:id="rId7"/>
    <p:sldId id="351" r:id="rId8"/>
    <p:sldId id="353" r:id="rId9"/>
    <p:sldId id="359" r:id="rId10"/>
    <p:sldId id="360" r:id="rId11"/>
    <p:sldId id="402" r:id="rId12"/>
    <p:sldId id="352" r:id="rId13"/>
    <p:sldId id="358" r:id="rId14"/>
    <p:sldId id="403" r:id="rId15"/>
    <p:sldId id="361" r:id="rId16"/>
    <p:sldId id="365" r:id="rId17"/>
    <p:sldId id="364" r:id="rId18"/>
    <p:sldId id="373" r:id="rId19"/>
    <p:sldId id="375" r:id="rId20"/>
    <p:sldId id="376" r:id="rId21"/>
    <p:sldId id="377" r:id="rId22"/>
    <p:sldId id="379" r:id="rId23"/>
    <p:sldId id="384" r:id="rId24"/>
    <p:sldId id="378" r:id="rId25"/>
    <p:sldId id="374" r:id="rId26"/>
    <p:sldId id="385" r:id="rId27"/>
    <p:sldId id="386" r:id="rId28"/>
    <p:sldId id="387" r:id="rId29"/>
    <p:sldId id="388" r:id="rId30"/>
    <p:sldId id="381" r:id="rId31"/>
    <p:sldId id="391" r:id="rId32"/>
    <p:sldId id="392" r:id="rId33"/>
    <p:sldId id="393" r:id="rId34"/>
    <p:sldId id="394" r:id="rId35"/>
    <p:sldId id="395" r:id="rId36"/>
    <p:sldId id="396" r:id="rId37"/>
    <p:sldId id="3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5D"/>
    <a:srgbClr val="EDD62D"/>
    <a:srgbClr val="CBCC66"/>
    <a:srgbClr val="547F71"/>
    <a:srgbClr val="F37A8F"/>
    <a:srgbClr val="39446F"/>
    <a:srgbClr val="06134A"/>
    <a:srgbClr val="FF5555"/>
    <a:srgbClr val="FF0000"/>
    <a:srgbClr val="6C4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56182-C84E-46D2-9867-A1353FCFD04F}" v="9" dt="2020-02-03T15:12:28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xico_City_Metrob%C3%BAs_Line_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xico_City_Metrob%C3%BAs_Line_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91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3600" b="1" dirty="0">
                <a:latin typeface="KG First Time In Forever" panose="02000506000000020003" pitchFamily="2" charset="0"/>
              </a:rPr>
              <a:t>SS6G2 The student will discuss environmental issues in Latin America. </a:t>
            </a:r>
            <a:endParaRPr lang="en-US" sz="3600" dirty="0">
              <a:latin typeface="KG First Time In Forever" panose="02000506000000020003" pitchFamily="2" charset="0"/>
            </a:endParaRPr>
          </a:p>
          <a:p>
            <a:r>
              <a:rPr lang="en-US" sz="3600" dirty="0">
                <a:latin typeface="KG First Time In Forever" panose="02000506000000020003" pitchFamily="2" charset="0"/>
              </a:rPr>
              <a:t>a. Explain the major environmental concerns of Latin America regarding the issues of air pollution in Mexico City, Mexico, the destruction of the rain forest in Brazil, and oil-related pollution in Venezuela. </a:t>
            </a:r>
          </a:p>
          <a:p>
            <a:pPr marL="514350" indent="-514350">
              <a:buAutoNum type="alphaLcPeriod"/>
            </a:pPr>
            <a:endParaRPr lang="en-US" sz="2800" dirty="0">
              <a:latin typeface="KG First Time In Forever" panose="0200050600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27185-DDBD-4ACC-9AD7-850EF3722CB9}"/>
              </a:ext>
            </a:extLst>
          </p:cNvPr>
          <p:cNvSpPr txBox="1"/>
          <p:nvPr/>
        </p:nvSpPr>
        <p:spPr>
          <a:xfrm>
            <a:off x="2824739" y="4739446"/>
            <a:ext cx="3494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Mexico_City_Metrob%C3%BAs_Line_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 descr="Val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567" y="690563"/>
            <a:ext cx="825086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2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700163" y="89724"/>
            <a:ext cx="379995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Mexico City has a high elevation. There is less oxygen so fuels don’t fully burn.</a:t>
            </a:r>
          </a:p>
          <a:p>
            <a:pPr marL="742950" lvl="1" indent="-4000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makes a higher level of gas, which can harm eyes, lungs, &amp; the heart.</a:t>
            </a:r>
          </a:p>
          <a:p>
            <a:pPr marL="742950" lvl="1" indent="-40005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4000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living in the city breathe in toxic gases and chemicals, which can lead to respiratory diseases.</a:t>
            </a:r>
          </a:p>
          <a:p>
            <a:pPr marL="742950" lvl="1" indent="-40005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13791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Mexico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753" y="857250"/>
            <a:ext cx="8370494" cy="5143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39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38407" y="89724"/>
            <a:ext cx="492346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Solutions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reduce air pollution, the city promotes public transportation (buses, subway, bikes, etc.).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city is also testing buses that run on cleaner burning fuels.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Mexican government is starting to limit how often you can drive your car and has adopted stricter emission inspections.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8422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8417673-F529-49EC-8402-EC8515FA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144000" cy="6256332"/>
          </a:xfrm>
          <a:custGeom>
            <a:avLst/>
            <a:gdLst>
              <a:gd name="connsiteX0" fmla="*/ 0 w 12192000"/>
              <a:gd name="connsiteY0" fmla="*/ 6256332 h 6256332"/>
              <a:gd name="connsiteX1" fmla="*/ 12192000 w 12192000"/>
              <a:gd name="connsiteY1" fmla="*/ 6256332 h 6256332"/>
              <a:gd name="connsiteX2" fmla="*/ 12192000 w 12192000"/>
              <a:gd name="connsiteY2" fmla="*/ 1476999 h 6256332"/>
              <a:gd name="connsiteX3" fmla="*/ 11641106 w 12192000"/>
              <a:gd name="connsiteY3" fmla="*/ 293499 h 6256332"/>
              <a:gd name="connsiteX4" fmla="*/ 11503315 w 12192000"/>
              <a:gd name="connsiteY4" fmla="*/ 234 h 6256332"/>
              <a:gd name="connsiteX5" fmla="*/ 11009115 w 12192000"/>
              <a:gd name="connsiteY5" fmla="*/ 234 h 6256332"/>
              <a:gd name="connsiteX6" fmla="*/ 9923087 w 12192000"/>
              <a:gd name="connsiteY6" fmla="*/ 234 h 6256332"/>
              <a:gd name="connsiteX7" fmla="*/ 9715554 w 12192000"/>
              <a:gd name="connsiteY7" fmla="*/ 234 h 6256332"/>
              <a:gd name="connsiteX8" fmla="*/ 9220071 w 12192000"/>
              <a:gd name="connsiteY8" fmla="*/ 234 h 6256332"/>
              <a:gd name="connsiteX9" fmla="*/ 8134043 w 12192000"/>
              <a:gd name="connsiteY9" fmla="*/ 234 h 6256332"/>
              <a:gd name="connsiteX10" fmla="*/ 7913368 w 12192000"/>
              <a:gd name="connsiteY10" fmla="*/ 234 h 6256332"/>
              <a:gd name="connsiteX11" fmla="*/ 7913260 w 12192000"/>
              <a:gd name="connsiteY11" fmla="*/ 0 h 6256332"/>
              <a:gd name="connsiteX12" fmla="*/ 7417776 w 12192000"/>
              <a:gd name="connsiteY12" fmla="*/ 0 h 6256332"/>
              <a:gd name="connsiteX13" fmla="*/ 6331751 w 12192000"/>
              <a:gd name="connsiteY13" fmla="*/ 0 h 6256332"/>
              <a:gd name="connsiteX14" fmla="*/ 6124217 w 12192000"/>
              <a:gd name="connsiteY14" fmla="*/ 0 h 6256332"/>
              <a:gd name="connsiteX15" fmla="*/ 5628734 w 12192000"/>
              <a:gd name="connsiteY15" fmla="*/ 0 h 6256332"/>
              <a:gd name="connsiteX16" fmla="*/ 4542707 w 12192000"/>
              <a:gd name="connsiteY16" fmla="*/ 0 h 6256332"/>
              <a:gd name="connsiteX17" fmla="*/ 1504199 w 12192000"/>
              <a:gd name="connsiteY17" fmla="*/ 0 h 6256332"/>
              <a:gd name="connsiteX18" fmla="*/ 0 w 12192000"/>
              <a:gd name="connsiteY18" fmla="*/ 0 h 625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256332">
                <a:moveTo>
                  <a:pt x="0" y="6256332"/>
                </a:moveTo>
                <a:lnTo>
                  <a:pt x="12192000" y="6256332"/>
                </a:lnTo>
                <a:lnTo>
                  <a:pt x="12192000" y="1476999"/>
                </a:lnTo>
                <a:lnTo>
                  <a:pt x="11641106" y="293499"/>
                </a:lnTo>
                <a:lnTo>
                  <a:pt x="11503315" y="234"/>
                </a:lnTo>
                <a:lnTo>
                  <a:pt x="11009115" y="234"/>
                </a:lnTo>
                <a:lnTo>
                  <a:pt x="9923087" y="234"/>
                </a:lnTo>
                <a:lnTo>
                  <a:pt x="9715554" y="234"/>
                </a:lnTo>
                <a:lnTo>
                  <a:pt x="9220071" y="234"/>
                </a:lnTo>
                <a:lnTo>
                  <a:pt x="8134043" y="234"/>
                </a:lnTo>
                <a:lnTo>
                  <a:pt x="7913368" y="234"/>
                </a:lnTo>
                <a:lnTo>
                  <a:pt x="7913260" y="0"/>
                </a:lnTo>
                <a:lnTo>
                  <a:pt x="7417776" y="0"/>
                </a:lnTo>
                <a:lnTo>
                  <a:pt x="6331751" y="0"/>
                </a:lnTo>
                <a:lnTo>
                  <a:pt x="6124217" y="0"/>
                </a:lnTo>
                <a:lnTo>
                  <a:pt x="5628734" y="0"/>
                </a:lnTo>
                <a:lnTo>
                  <a:pt x="4542707" y="0"/>
                </a:lnTo>
                <a:lnTo>
                  <a:pt x="1504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45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A red bus is parked on the side of a road&#10;&#10;Description automatically generated">
            <a:extLst>
              <a:ext uri="{FF2B5EF4-FFF2-40B4-BE49-F238E27FC236}">
                <a16:creationId xmlns:a16="http://schemas.microsoft.com/office/drawing/2014/main" id="{E914F653-D793-470D-B79E-F56CE072E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58" b="10065"/>
          <a:stretch/>
        </p:blipFill>
        <p:spPr>
          <a:xfrm>
            <a:off x="20" y="10"/>
            <a:ext cx="9143980" cy="6040296"/>
          </a:xfrm>
          <a:custGeom>
            <a:avLst/>
            <a:gdLst>
              <a:gd name="connsiteX0" fmla="*/ 0 w 12192000"/>
              <a:gd name="connsiteY0" fmla="*/ 0 h 6040306"/>
              <a:gd name="connsiteX1" fmla="*/ 12192000 w 12192000"/>
              <a:gd name="connsiteY1" fmla="*/ 0 h 6040306"/>
              <a:gd name="connsiteX2" fmla="*/ 12192000 w 12192000"/>
              <a:gd name="connsiteY2" fmla="*/ 4211076 h 6040306"/>
              <a:gd name="connsiteX3" fmla="*/ 11340591 w 12192000"/>
              <a:gd name="connsiteY3" fmla="*/ 6040306 h 6040306"/>
              <a:gd name="connsiteX4" fmla="*/ 10860731 w 12192000"/>
              <a:gd name="connsiteY4" fmla="*/ 6040306 h 6040306"/>
              <a:gd name="connsiteX5" fmla="*/ 9808950 w 12192000"/>
              <a:gd name="connsiteY5" fmla="*/ 6040306 h 6040306"/>
              <a:gd name="connsiteX6" fmla="*/ 5960209 w 12192000"/>
              <a:gd name="connsiteY6" fmla="*/ 6040306 h 6040306"/>
              <a:gd name="connsiteX7" fmla="*/ 5480349 w 12192000"/>
              <a:gd name="connsiteY7" fmla="*/ 6040306 h 6040306"/>
              <a:gd name="connsiteX8" fmla="*/ 5096434 w 12192000"/>
              <a:gd name="connsiteY8" fmla="*/ 6040306 h 6040306"/>
              <a:gd name="connsiteX9" fmla="*/ 4428567 w 12192000"/>
              <a:gd name="connsiteY9" fmla="*/ 6040306 h 6040306"/>
              <a:gd name="connsiteX10" fmla="*/ 0 w 12192000"/>
              <a:gd name="connsiteY10" fmla="*/ 6040306 h 604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040306">
                <a:moveTo>
                  <a:pt x="0" y="0"/>
                </a:moveTo>
                <a:lnTo>
                  <a:pt x="12192000" y="0"/>
                </a:lnTo>
                <a:lnTo>
                  <a:pt x="12192000" y="4211076"/>
                </a:lnTo>
                <a:lnTo>
                  <a:pt x="11340591" y="6040306"/>
                </a:lnTo>
                <a:lnTo>
                  <a:pt x="10860731" y="6040306"/>
                </a:lnTo>
                <a:lnTo>
                  <a:pt x="9808950" y="6040306"/>
                </a:lnTo>
                <a:lnTo>
                  <a:pt x="5960209" y="6040306"/>
                </a:lnTo>
                <a:lnTo>
                  <a:pt x="5480349" y="6040306"/>
                </a:lnTo>
                <a:lnTo>
                  <a:pt x="5096434" y="6040306"/>
                </a:lnTo>
                <a:lnTo>
                  <a:pt x="4428567" y="6040306"/>
                </a:lnTo>
                <a:lnTo>
                  <a:pt x="0" y="6040306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E8A04-4593-4EFC-9F7B-6060708D8A38}"/>
              </a:ext>
            </a:extLst>
          </p:cNvPr>
          <p:cNvSpPr txBox="1"/>
          <p:nvPr/>
        </p:nvSpPr>
        <p:spPr>
          <a:xfrm>
            <a:off x="6836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Mexico_City_Metrob%C3%BAs_Line_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2E2C2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504416" y="1178384"/>
            <a:ext cx="6191439" cy="45012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Destruction </a:t>
            </a:r>
          </a:p>
          <a:p>
            <a:pPr algn="ctr"/>
            <a:r>
              <a:rPr lang="en-US" sz="7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of the </a:t>
            </a:r>
          </a:p>
          <a:p>
            <a:pPr algn="ctr"/>
            <a:r>
              <a:rPr lang="en-US" sz="7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Amazon </a:t>
            </a:r>
          </a:p>
          <a:p>
            <a:pPr algn="ctr"/>
            <a:r>
              <a:rPr lang="en-US" sz="7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Rain Forest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0899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8706" y="89724"/>
            <a:ext cx="9082871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Amazon Rain Forest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264360"/>
            <a:ext cx="742774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It’s the largest rain forest left in the world.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of the rain forest is in Brazil.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experiences a hot, humid, &amp; rainy tropical climate.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It’s home to a huge variety of plants, trees, insects, birds, &amp; animals.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produces 1/3 of the earth’s oxygen!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14273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5" descr="am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752" y="685800"/>
            <a:ext cx="6672496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824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117234" y="89724"/>
            <a:ext cx="6965818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Deforestation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15B5D"/>
              </a:solidFill>
              <a:effectLst>
                <a:glow rad="63500">
                  <a:srgbClr val="B9AF94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264360"/>
            <a:ext cx="74277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1950s, the Brazilian government began building a major highway system.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opened the rain forest to loggers.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Huge parts of the rain forest are being cut down to plant crops using the “slash and burn” farming method.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Cattle ranching and mining have also become prevalent in this area.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35786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9" y="640080"/>
            <a:ext cx="8366760" cy="55778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62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2E2C2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283137" y="1826839"/>
            <a:ext cx="6633996" cy="283923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Latin America’s</a:t>
            </a:r>
          </a:p>
          <a:p>
            <a:pPr algn="ctr"/>
            <a:r>
              <a:rPr lang="en-US" sz="6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Environmental</a:t>
            </a:r>
          </a:p>
          <a:p>
            <a:pPr algn="ctr"/>
            <a:r>
              <a:rPr lang="en-US" sz="6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Issues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9602" y="4699806"/>
            <a:ext cx="50010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KG First Time In Forever" panose="02000506000000020003" pitchFamily="2" charset="0"/>
                <a:ea typeface="KBWritersBlock" panose="02000603000000000000" pitchFamily="2" charset="0"/>
              </a:rPr>
              <a:t>Air pollution in Mexico City, the destruction of the rain forest in Brazil, &amp; oil-related pollution in Venezuela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18135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6122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0389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6122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244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7" y="690563"/>
            <a:ext cx="837216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391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700169" y="89724"/>
            <a:ext cx="379995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264360"/>
            <a:ext cx="74277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Millions of plants &amp; animals are losing their homes.</a:t>
            </a:r>
          </a:p>
          <a:p>
            <a:pPr marL="714375" lvl="1" indent="-257175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are endangered, and some are becoming extinct.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loss of trees increases carbon dioxide, a gas that contributes to global warming.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48501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0" y="228600"/>
            <a:ext cx="818236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468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7" y="685800"/>
            <a:ext cx="7311826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810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38414" y="89724"/>
            <a:ext cx="492346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Solutions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264360"/>
            <a:ext cx="742774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is working to fix the deforestation problem by setting aside large protected areas.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Brazil’s government has also set up programs to plant new trees where old ones have been cut down.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66926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2E2C2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683889" y="1690689"/>
            <a:ext cx="5832494" cy="33932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Oil Pollution</a:t>
            </a:r>
          </a:p>
          <a:p>
            <a:pPr algn="ctr"/>
            <a:r>
              <a:rPr lang="en-US" sz="7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</a:t>
            </a:r>
          </a:p>
          <a:p>
            <a:pPr algn="ctr"/>
            <a:r>
              <a:rPr lang="en-US" sz="7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Venezuela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8454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393531" y="89724"/>
            <a:ext cx="641323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Venezuela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264360"/>
            <a:ext cx="7427740" cy="636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It’s one of the world’s leading producers of oil.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has been producing oil for about 100 years.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Oil production has boosted the economy and provides about 50% of its revenue.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It’s the main source of income for many people.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Oil production results in toxic wastes, air pollution, &amp; oil spills.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22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435935" y="89724"/>
            <a:ext cx="432842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Causes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402887"/>
            <a:ext cx="74277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Venezuela’s coast has become polluted with oil.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Oil spills have damaged the environment.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Oil spills also hurt the ability of fishermen to earn a living because fish are killed.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Contaminated oil pits have seeped into Venezuela’s water sources.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0423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2E2C2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522115" y="1826839"/>
            <a:ext cx="6156045" cy="33932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Air Pollution</a:t>
            </a:r>
          </a:p>
          <a:p>
            <a:pPr algn="ctr"/>
            <a:r>
              <a:rPr lang="en-US" sz="7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 </a:t>
            </a:r>
          </a:p>
          <a:p>
            <a:pPr algn="ctr"/>
            <a:r>
              <a:rPr lang="en-US" sz="7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FD72B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Mexico City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91679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41" y="1628180"/>
            <a:ext cx="5949118" cy="37033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201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5" descr="shell-oil-sp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4517" y="246122"/>
            <a:ext cx="7014966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562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515571" y="89724"/>
            <a:ext cx="416915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402887"/>
            <a:ext cx="742774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Venezuela leads South America in the production of carbon dioxide, which is a by-product of burning fossil fuels like natural gas &amp; oil.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can cause breathing problems for children &amp; elderly.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contributes to global warming.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8351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515571" y="89724"/>
            <a:ext cx="416915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402887"/>
            <a:ext cx="74277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Oil businesses have damaged Lake Maracaibo (largest lake in South America).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Large amounts of oil have been removed from the area so the land is changing.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eastern shore of the lake is dropping about three inches a year.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is having to take precautions to keep water from flooding into nearby towns.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535595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0201"/>
            <a:ext cx="8534400" cy="640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0165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7" descr="South Korea oil sp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7" y="881062"/>
            <a:ext cx="7667625" cy="50958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984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976513" y="89724"/>
            <a:ext cx="524726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402887"/>
            <a:ext cx="74277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Money from selling oil is the country’s main source of income.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Venezuelans are motivated to keep producing, selling, and burning oil--and polluting—because it boosts their economy.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586588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897967" y="89724"/>
            <a:ext cx="540436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Solutions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402887"/>
            <a:ext cx="742774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are becoming aware that the cost in the long term may be too great.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Groups are calling for renewable energy sources and the clean-up and prevention of pollution.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Venezuela’s state oil company is starting to clean up its oil pits and has a new policy that focuses on environmental protection.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27497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188176" y="89724"/>
            <a:ext cx="682391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Mexico 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Nearly 20 million people live in Mexico City.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It’s the second most populated city in the world--Tokyo is first.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city’s population &amp; location contribute to its bad air pollution problem.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It’s considered to be one of the most polluted cities in the world!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0445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11834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533900" cy="34004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" name="3D Model 1" descr="Public Bus">
                <a:extLst>
                  <a:ext uri="{FF2B5EF4-FFF2-40B4-BE49-F238E27FC236}">
                    <a16:creationId xmlns:a16="http://schemas.microsoft.com/office/drawing/2014/main" id="{2F3B22D9-CE23-4B66-B9FE-3257D00EB7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2197470"/>
                  </p:ext>
                </p:extLst>
              </p:nvPr>
            </p:nvGraphicFramePr>
            <p:xfrm>
              <a:off x="4715512" y="761831"/>
              <a:ext cx="3440282" cy="233396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440282" cy="2333962"/>
                    </a:xfrm>
                    <a:prstGeom prst="rect">
                      <a:avLst/>
                    </a:prstGeom>
                  </am3d:spPr>
                  <am3d:camera>
                    <am3d:pos x="0" y="0" z="511190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49750" d="1000000"/>
                    <am3d:preTrans dx="0" dy="-569345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8066" ay="1754718" az="2840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0639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" name="3D Model 1" descr="Public Bus">
                <a:extLst>
                  <a:ext uri="{FF2B5EF4-FFF2-40B4-BE49-F238E27FC236}">
                    <a16:creationId xmlns:a16="http://schemas.microsoft.com/office/drawing/2014/main" id="{2F3B22D9-CE23-4B66-B9FE-3257D00EB7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5512" y="761831"/>
                <a:ext cx="3440282" cy="23339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193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2_MexicoCityPollution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63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DD62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627770" y="89724"/>
            <a:ext cx="394473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15B5D"/>
                </a:solidFill>
                <a:effectLst>
                  <a:glow rad="63500">
                    <a:srgbClr val="B9AF9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Causes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Mexico City’s air pollution is caused by emissions from cars and factories.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Sierra Madre mountains are like walls that surround the city and trap in polluted air.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742950" lvl="1" indent="-400050"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04794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5B5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73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897</Words>
  <Application>Microsoft Office PowerPoint</Application>
  <PresentationFormat>On-screen Show (4:3)</PresentationFormat>
  <Paragraphs>149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KBScaredStraight</vt:lpstr>
      <vt:lpstr>KG First Time In Forever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Edna Bennett</dc:creator>
  <cp:lastModifiedBy>Edna Bennett</cp:lastModifiedBy>
  <cp:revision>1</cp:revision>
  <dcterms:created xsi:type="dcterms:W3CDTF">2020-02-03T14:59:57Z</dcterms:created>
  <dcterms:modified xsi:type="dcterms:W3CDTF">2020-02-10T15:30:48Z</dcterms:modified>
</cp:coreProperties>
</file>