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4" r:id="rId3"/>
    <p:sldId id="263" r:id="rId4"/>
    <p:sldId id="261" r:id="rId5"/>
    <p:sldId id="265" r:id="rId6"/>
    <p:sldId id="286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85" r:id="rId15"/>
    <p:sldId id="274" r:id="rId16"/>
    <p:sldId id="275" r:id="rId17"/>
    <p:sldId id="276" r:id="rId18"/>
    <p:sldId id="287" r:id="rId19"/>
    <p:sldId id="277" r:id="rId20"/>
    <p:sldId id="278" r:id="rId21"/>
    <p:sldId id="279" r:id="rId22"/>
    <p:sldId id="284" r:id="rId23"/>
    <p:sldId id="281" r:id="rId24"/>
    <p:sldId id="283" r:id="rId25"/>
    <p:sldId id="280" r:id="rId26"/>
    <p:sldId id="282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22C16"/>
    <a:srgbClr val="0C788E"/>
    <a:srgbClr val="025198"/>
    <a:srgbClr val="000099"/>
    <a:srgbClr val="1C1C1C"/>
    <a:srgbClr val="33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5" autoAdjust="0"/>
    <p:restoredTop sz="94636" autoAdjust="0"/>
  </p:normalViewPr>
  <p:slideViewPr>
    <p:cSldViewPr>
      <p:cViewPr varScale="1">
        <p:scale>
          <a:sx n="39" d="100"/>
          <a:sy n="39" d="100"/>
        </p:scale>
        <p:origin x="106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9A2A7-3368-4E44-B1EC-900BB4E005DD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7EA42-6947-4B35-B0BE-8B649804A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1665F-5C69-48F3-9BEF-D10BA278139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2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838BF-93B1-4BF7-BC31-1F3FC86885A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9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7AAC-4A57-4651-BCD8-FCFB2753E4D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4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80FEC-545B-44AE-82B7-B379515A589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4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642AE-D940-423A-BB4A-1229AA6CE96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8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F051-8B48-441E-A272-24E14481A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3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E744-BDFE-4B68-B93C-2F7489CBC25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6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572C-762E-487C-9BE3-83503D883B7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1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65FF-C311-4A49-BF45-A33052F5AFA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40A44-8CB7-470D-A45E-086130E741B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8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68605-33B0-4213-8222-4B3022689A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0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93976B-2EBD-4F10-B447-126F4809D3F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843808" y="0"/>
            <a:ext cx="6480720" cy="1916832"/>
          </a:xfrm>
        </p:spPr>
        <p:txBody>
          <a:bodyPr/>
          <a:lstStyle/>
          <a:p>
            <a:r>
              <a:rPr lang="es-UY" sz="4800" b="1" dirty="0" err="1" smtClean="0">
                <a:solidFill>
                  <a:srgbClr val="008000"/>
                </a:solidFill>
              </a:rPr>
              <a:t>Where</a:t>
            </a:r>
            <a:r>
              <a:rPr lang="es-UY" sz="4800" b="1" dirty="0" smtClean="0">
                <a:solidFill>
                  <a:srgbClr val="008000"/>
                </a:solidFill>
              </a:rPr>
              <a:t> can </a:t>
            </a:r>
            <a:r>
              <a:rPr lang="es-UY" sz="4800" b="1" dirty="0" err="1" smtClean="0">
                <a:solidFill>
                  <a:srgbClr val="008000"/>
                </a:solidFill>
              </a:rPr>
              <a:t>you</a:t>
            </a:r>
            <a:r>
              <a:rPr lang="es-UY" sz="4800" b="1" dirty="0" smtClean="0">
                <a:solidFill>
                  <a:srgbClr val="008000"/>
                </a:solidFill>
              </a:rPr>
              <a:t> </a:t>
            </a:r>
            <a:r>
              <a:rPr lang="es-UY" sz="4800" b="1" dirty="0" err="1" smtClean="0">
                <a:solidFill>
                  <a:srgbClr val="008000"/>
                </a:solidFill>
              </a:rPr>
              <a:t>find</a:t>
            </a:r>
            <a:r>
              <a:rPr lang="es-UY" sz="4800" b="1" dirty="0" smtClean="0">
                <a:solidFill>
                  <a:srgbClr val="008000"/>
                </a:solidFill>
              </a:rPr>
              <a:t> </a:t>
            </a:r>
            <a:r>
              <a:rPr lang="es-UY" sz="4800" b="1" dirty="0" err="1" smtClean="0">
                <a:solidFill>
                  <a:srgbClr val="008000"/>
                </a:solidFill>
              </a:rPr>
              <a:t>the</a:t>
            </a:r>
            <a:r>
              <a:rPr lang="es-UY" sz="4800" b="1" dirty="0" smtClean="0">
                <a:solidFill>
                  <a:srgbClr val="008000"/>
                </a:solidFill>
              </a:rPr>
              <a:t> </a:t>
            </a:r>
            <a:r>
              <a:rPr lang="es-UY" sz="4800" b="1" dirty="0" err="1" smtClean="0">
                <a:solidFill>
                  <a:srgbClr val="008000"/>
                </a:solidFill>
              </a:rPr>
              <a:t>following</a:t>
            </a:r>
            <a:r>
              <a:rPr lang="es-UY" sz="4800" b="1" dirty="0" smtClean="0">
                <a:solidFill>
                  <a:srgbClr val="008000"/>
                </a:solidFill>
              </a:rPr>
              <a:t>:</a:t>
            </a:r>
            <a:endParaRPr lang="es-ES" sz="4800" b="1" dirty="0">
              <a:solidFill>
                <a:srgbClr val="008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065" y="785524"/>
            <a:ext cx="9077994" cy="6052747"/>
            <a:chOff x="259065" y="785524"/>
            <a:chExt cx="9077994" cy="6052747"/>
          </a:xfrm>
        </p:grpSpPr>
        <p:pic>
          <p:nvPicPr>
            <p:cNvPr id="1026" name="Picture 2" descr="http://i.kinja-img.com/gawker-media/image/upload/s--2NhEg5bI--/193vr6o1ow0yu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1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411" y="1844824"/>
              <a:ext cx="3326083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blog.timesunion.com/opinion/files/2011/06/0606_WVantibioti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7078" l="6201" r="964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852936"/>
              <a:ext cx="4405019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hwalls.com/upload/horses_wallpaper87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938">
                          <a14:foregroundMark x1="63875" y1="16368" x2="63875" y2="16368"/>
                          <a14:foregroundMark x1="4563" y1="67342" x2="4563" y2="67342"/>
                          <a14:foregroundMark x1="56688" y1="70070" x2="56688" y2="70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65" y="4008942"/>
              <a:ext cx="3528392" cy="282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ages.forwallpaper.com/files/images/6/6744/6744b746/173014/grapes-grapes-berries-bunch-leaves-white-backgroun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630" l="3227" r="932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131">
              <a:off x="684782" y="2889349"/>
              <a:ext cx="1980488" cy="122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thumbs.dreamstime.com/x/round-peaches-white-background-1709499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00" b="90000" l="5000" r="92250">
                          <a14:backgroundMark x1="36750" y1="74250" x2="36750" y2="74250"/>
                          <a14:backgroundMark x1="53500" y1="85500" x2="53500" y2="8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587" y="5004763"/>
              <a:ext cx="1833508" cy="183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http://upload.wikimedia.org/wikipedia/commons/2/25/Onion_on_Whit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4" b="96634" l="72" r="899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9646">
              <a:off x="6948264" y="1881646"/>
              <a:ext cx="1260730" cy="1260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http://upload.wikimedia.org/wikipedia/commons/a/aa/Bananas_(white_background)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514" b="89898" l="6934" r="920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71720">
              <a:off x="302582" y="785524"/>
              <a:ext cx="2744887" cy="183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76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188" y="-4426"/>
            <a:ext cx="9961585" cy="6862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864" y="188640"/>
            <a:ext cx="7560840" cy="1292662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The Columbian Exchange caused an increase in food production which helped to increase human populations.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733256"/>
            <a:ext cx="8780316" cy="892552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Many of these products like sugarcane later became the bases of some Latin American economies.</a:t>
            </a:r>
            <a:endParaRPr lang="en-US" sz="2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7725544" cy="2304256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The horse, brought from Europe changed life forever in the Americas. Why?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8" descr="http://hwalls.com/upload/horses_wallpaper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938">
                        <a14:foregroundMark x1="63875" y1="16368" x2="63875" y2="16368"/>
                        <a14:foregroundMark x1="4563" y1="67342" x2="4563" y2="67342"/>
                        <a14:foregroundMark x1="56688" y1="70070" x2="56688" y2="70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34" y="260648"/>
            <a:ext cx="448997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0"/>
            <a:ext cx="5790158" cy="994122"/>
          </a:xfrm>
        </p:spPr>
        <p:txBody>
          <a:bodyPr/>
          <a:lstStyle/>
          <a:p>
            <a:r>
              <a:rPr lang="en-US" sz="4800" b="1" u="sng" dirty="0" smtClean="0">
                <a:solidFill>
                  <a:srgbClr val="008000"/>
                </a:solidFill>
              </a:rPr>
              <a:t>Uses of the Horse</a:t>
            </a:r>
            <a:endParaRPr lang="en-US" sz="4800" b="1" u="sng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1116953"/>
            <a:ext cx="3503712" cy="2941435"/>
            <a:chOff x="683568" y="1772816"/>
            <a:chExt cx="3503712" cy="2941435"/>
          </a:xfrm>
        </p:grpSpPr>
        <p:pic>
          <p:nvPicPr>
            <p:cNvPr id="4098" name="Picture 2" descr="http://www.notechmagazine.com/wp-content/uploads/2013/09/mul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72816"/>
              <a:ext cx="3503712" cy="26277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1056494" y="4086948"/>
              <a:ext cx="2736304" cy="6273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7272" y="4120617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8000"/>
                  </a:solidFill>
                </a:rPr>
                <a:t>Transportation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67443" y="1116953"/>
            <a:ext cx="4288570" cy="2874929"/>
            <a:chOff x="4572000" y="1772816"/>
            <a:chExt cx="4288570" cy="287492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72816"/>
              <a:ext cx="4288570" cy="2625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5317573" y="4020442"/>
              <a:ext cx="2736304" cy="6273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2347" y="4086948"/>
              <a:ext cx="2206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8000"/>
                  </a:solidFill>
                </a:rPr>
                <a:t>Labor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19672" y="4365104"/>
            <a:ext cx="4320480" cy="2337016"/>
            <a:chOff x="1619672" y="4365104"/>
            <a:chExt cx="4320480" cy="233701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365104"/>
              <a:ext cx="4320480" cy="2023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291408" y="6074817"/>
              <a:ext cx="2736304" cy="6273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11760" y="6126859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8000"/>
                  </a:solidFill>
                </a:rPr>
                <a:t>Hunting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1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4446"/>
            <a:ext cx="7859216" cy="1143000"/>
          </a:xfrm>
        </p:spPr>
        <p:txBody>
          <a:bodyPr/>
          <a:lstStyle/>
          <a:p>
            <a:r>
              <a:rPr lang="en-US" sz="5000" b="1" u="sng" dirty="0" smtClean="0">
                <a:solidFill>
                  <a:srgbClr val="008000"/>
                </a:solidFill>
              </a:rPr>
              <a:t>Introduction of the Horse</a:t>
            </a:r>
            <a:endParaRPr lang="en-US" sz="5000" b="1" u="sng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997152"/>
          </a:xfrm>
        </p:spPr>
        <p:txBody>
          <a:bodyPr/>
          <a:lstStyle/>
          <a:p>
            <a:r>
              <a:rPr lang="en-US" sz="3400" b="1" u="sng" dirty="0" smtClean="0">
                <a:solidFill>
                  <a:srgbClr val="008000"/>
                </a:solidFill>
              </a:rPr>
              <a:t>Horses were used for transportation and labor</a:t>
            </a:r>
          </a:p>
          <a:p>
            <a:r>
              <a:rPr lang="en-US" sz="3400" b="1" dirty="0" smtClean="0">
                <a:solidFill>
                  <a:srgbClr val="008000"/>
                </a:solidFill>
              </a:rPr>
              <a:t>Horses changed the life of Native Americans on the plains, </a:t>
            </a:r>
            <a:r>
              <a:rPr lang="en-US" sz="3400" b="1" u="sng" dirty="0" smtClean="0">
                <a:solidFill>
                  <a:srgbClr val="008000"/>
                </a:solidFill>
              </a:rPr>
              <a:t>allowing them to hunt buffalo, an important source of food and other items</a:t>
            </a:r>
          </a:p>
          <a:p>
            <a:r>
              <a:rPr lang="en-US" sz="3400" b="1" u="sng" dirty="0" smtClean="0">
                <a:solidFill>
                  <a:srgbClr val="008000"/>
                </a:solidFill>
              </a:rPr>
              <a:t>Horses remained the major method of transportation for people until the </a:t>
            </a:r>
            <a:br>
              <a:rPr lang="en-US" sz="3400" b="1" u="sng" dirty="0" smtClean="0">
                <a:solidFill>
                  <a:srgbClr val="008000"/>
                </a:solidFill>
              </a:rPr>
            </a:br>
            <a:r>
              <a:rPr lang="en-US" sz="3400" b="1" u="sng" dirty="0" smtClean="0">
                <a:solidFill>
                  <a:srgbClr val="008000"/>
                </a:solidFill>
              </a:rPr>
              <a:t>early 20</a:t>
            </a:r>
            <a:r>
              <a:rPr lang="en-US" sz="3400" b="1" u="sng" baseline="30000" dirty="0" smtClean="0">
                <a:solidFill>
                  <a:srgbClr val="008000"/>
                </a:solidFill>
              </a:rPr>
              <a:t>th</a:t>
            </a:r>
            <a:r>
              <a:rPr lang="en-US" sz="3400" b="1" u="sng" dirty="0" smtClean="0">
                <a:solidFill>
                  <a:srgbClr val="008000"/>
                </a:solidFill>
              </a:rPr>
              <a:t> century</a:t>
            </a:r>
            <a:endParaRPr lang="en-US" sz="34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3960439"/>
          </a:xfrm>
        </p:spPr>
        <p:txBody>
          <a:bodyPr/>
          <a:lstStyle/>
          <a:p>
            <a:r>
              <a:rPr lang="en-US" sz="7200" b="1" dirty="0" smtClean="0">
                <a:solidFill>
                  <a:srgbClr val="008000"/>
                </a:solidFill>
              </a:rPr>
              <a:t>Columbian Exchange</a:t>
            </a:r>
            <a:br>
              <a:rPr lang="en-US" sz="7200" b="1" dirty="0" smtClean="0">
                <a:solidFill>
                  <a:srgbClr val="008000"/>
                </a:solidFill>
              </a:rPr>
            </a:br>
            <a:r>
              <a:rPr lang="en-US" sz="7200" b="1" dirty="0" smtClean="0">
                <a:solidFill>
                  <a:srgbClr val="008000"/>
                </a:solidFill>
              </a:rPr>
              <a:t>Map Activity</a:t>
            </a:r>
            <a:br>
              <a:rPr lang="en-US" sz="7200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[optional]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99592" y="699362"/>
            <a:ext cx="7992887" cy="25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400" b="1" dirty="0" smtClean="0">
                <a:solidFill>
                  <a:srgbClr val="008000"/>
                </a:solidFill>
              </a:rPr>
              <a:t> Many Spanish and Portuguese settlers moved to the Americas </a:t>
            </a:r>
            <a:br>
              <a:rPr lang="en-US" sz="3400" b="1" dirty="0" smtClean="0">
                <a:solidFill>
                  <a:srgbClr val="008000"/>
                </a:solidFill>
              </a:rPr>
            </a:br>
            <a:r>
              <a:rPr lang="en-US" sz="3400" b="1" dirty="0" smtClean="0">
                <a:solidFill>
                  <a:srgbClr val="008000"/>
                </a:solidFill>
              </a:rPr>
              <a:t>with plans to mine for gold and </a:t>
            </a:r>
            <a:br>
              <a:rPr lang="en-US" sz="3400" b="1" dirty="0" smtClean="0">
                <a:solidFill>
                  <a:srgbClr val="008000"/>
                </a:solidFill>
              </a:rPr>
            </a:br>
            <a:r>
              <a:rPr lang="en-US" sz="3400" b="1" dirty="0" smtClean="0">
                <a:solidFill>
                  <a:srgbClr val="008000"/>
                </a:solidFill>
              </a:rPr>
              <a:t>silver and grow sugarcane to </a:t>
            </a:r>
            <a:br>
              <a:rPr lang="en-US" sz="3400" b="1" dirty="0" smtClean="0">
                <a:solidFill>
                  <a:srgbClr val="008000"/>
                </a:solidFill>
              </a:rPr>
            </a:br>
            <a:r>
              <a:rPr lang="en-US" sz="3400" b="1" dirty="0" smtClean="0">
                <a:solidFill>
                  <a:srgbClr val="008000"/>
                </a:solidFill>
              </a:rPr>
              <a:t>export back to Europe.  </a:t>
            </a:r>
            <a:endParaRPr lang="en-US" sz="3400" b="1" dirty="0">
              <a:solidFill>
                <a:srgbClr val="008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3861048"/>
            <a:ext cx="8568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3400" b="1" dirty="0" smtClean="0">
                <a:solidFill>
                  <a:srgbClr val="008000"/>
                </a:solidFill>
              </a:rPr>
              <a:t>Growing sugarcane in the tropical climate required a huge number of workers. Where did the Europeans </a:t>
            </a:r>
            <a:br>
              <a:rPr lang="en-US" sz="3400" b="1" dirty="0" smtClean="0">
                <a:solidFill>
                  <a:srgbClr val="008000"/>
                </a:solidFill>
              </a:rPr>
            </a:br>
            <a:r>
              <a:rPr lang="en-US" sz="3400" b="1" dirty="0" smtClean="0">
                <a:solidFill>
                  <a:srgbClr val="008000"/>
                </a:solidFill>
              </a:rPr>
              <a:t>plan on getting the workers?</a:t>
            </a:r>
            <a:endParaRPr lang="en-US" sz="3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11560" y="476672"/>
            <a:ext cx="82089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400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The Spanish and Portuguese settlers planned on using the indigenous population (Native Americans) to man the sugarcane fields. </a:t>
            </a:r>
            <a:endParaRPr lang="en-US" sz="4000" b="1" dirty="0" smtClean="0">
              <a:solidFill>
                <a:srgbClr val="008000"/>
              </a:solidFill>
            </a:endParaRPr>
          </a:p>
          <a:p>
            <a:endParaRPr lang="en-US" sz="4800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What was the problem?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11560" y="476672"/>
            <a:ext cx="79928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400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Since diseases brought over by the Europeans killed many of the indigenous people in Latin America, the Europeans brought in black slaves from Africa.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633" y="2218904"/>
            <a:ext cx="4392488" cy="3168352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Continue with your Graphic Organizer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Handout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3947790" cy="5561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0" y="188640"/>
            <a:ext cx="8492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761302" y="219902"/>
            <a:ext cx="6147069" cy="1916832"/>
          </a:xfrm>
        </p:spPr>
        <p:txBody>
          <a:bodyPr/>
          <a:lstStyle/>
          <a:p>
            <a:r>
              <a:rPr lang="es-UY" b="1" dirty="0" err="1" smtClean="0">
                <a:solidFill>
                  <a:srgbClr val="008000"/>
                </a:solidFill>
              </a:rPr>
              <a:t>Believe</a:t>
            </a:r>
            <a:r>
              <a:rPr lang="es-UY" b="1" dirty="0" smtClean="0">
                <a:solidFill>
                  <a:srgbClr val="008000"/>
                </a:solidFill>
              </a:rPr>
              <a:t> </a:t>
            </a:r>
            <a:r>
              <a:rPr lang="es-UY" b="1" dirty="0" err="1" smtClean="0">
                <a:solidFill>
                  <a:srgbClr val="008000"/>
                </a:solidFill>
              </a:rPr>
              <a:t>it</a:t>
            </a:r>
            <a:r>
              <a:rPr lang="es-UY" b="1" dirty="0" smtClean="0">
                <a:solidFill>
                  <a:srgbClr val="008000"/>
                </a:solidFill>
              </a:rPr>
              <a:t> </a:t>
            </a:r>
            <a:r>
              <a:rPr lang="es-UY" b="1" dirty="0" err="1" smtClean="0">
                <a:solidFill>
                  <a:srgbClr val="008000"/>
                </a:solidFill>
              </a:rPr>
              <a:t>or</a:t>
            </a:r>
            <a:r>
              <a:rPr lang="es-UY" b="1" dirty="0" smtClean="0">
                <a:solidFill>
                  <a:srgbClr val="008000"/>
                </a:solidFill>
              </a:rPr>
              <a:t> </a:t>
            </a:r>
            <a:r>
              <a:rPr lang="es-UY" b="1" dirty="0" err="1" smtClean="0">
                <a:solidFill>
                  <a:srgbClr val="008000"/>
                </a:solidFill>
              </a:rPr>
              <a:t>not</a:t>
            </a:r>
            <a:r>
              <a:rPr lang="es-UY" b="1" dirty="0" smtClean="0">
                <a:solidFill>
                  <a:srgbClr val="008000"/>
                </a:solidFill>
              </a:rPr>
              <a:t>, </a:t>
            </a:r>
            <a:r>
              <a:rPr lang="es-UY" b="1" dirty="0" err="1" smtClean="0">
                <a:solidFill>
                  <a:srgbClr val="008000"/>
                </a:solidFill>
              </a:rPr>
              <a:t>all</a:t>
            </a:r>
            <a:r>
              <a:rPr lang="es-UY" b="1" dirty="0" smtClean="0">
                <a:solidFill>
                  <a:srgbClr val="008000"/>
                </a:solidFill>
              </a:rPr>
              <a:t> of </a:t>
            </a:r>
            <a:r>
              <a:rPr lang="es-UY" b="1" dirty="0" err="1" smtClean="0">
                <a:solidFill>
                  <a:srgbClr val="008000"/>
                </a:solidFill>
              </a:rPr>
              <a:t>this</a:t>
            </a:r>
            <a:r>
              <a:rPr lang="es-UY" b="1" dirty="0" smtClean="0">
                <a:solidFill>
                  <a:srgbClr val="008000"/>
                </a:solidFill>
              </a:rPr>
              <a:t> </a:t>
            </a:r>
            <a:r>
              <a:rPr lang="es-UY" b="1" dirty="0" err="1" smtClean="0">
                <a:solidFill>
                  <a:srgbClr val="008000"/>
                </a:solidFill>
              </a:rPr>
              <a:t>came</a:t>
            </a:r>
            <a:r>
              <a:rPr lang="es-UY" b="1" dirty="0" smtClean="0">
                <a:solidFill>
                  <a:srgbClr val="008000"/>
                </a:solidFill>
              </a:rPr>
              <a:t> </a:t>
            </a:r>
            <a:r>
              <a:rPr lang="es-UY" b="1" dirty="0" err="1" smtClean="0">
                <a:solidFill>
                  <a:srgbClr val="008000"/>
                </a:solidFill>
              </a:rPr>
              <a:t>from</a:t>
            </a:r>
            <a:r>
              <a:rPr lang="es-UY" b="1" dirty="0" smtClean="0">
                <a:solidFill>
                  <a:srgbClr val="008000"/>
                </a:solidFill>
              </a:rPr>
              <a:t> </a:t>
            </a:r>
            <a:r>
              <a:rPr lang="es-UY" b="1" dirty="0" err="1" smtClean="0">
                <a:solidFill>
                  <a:srgbClr val="008000"/>
                </a:solidFill>
              </a:rPr>
              <a:t>Europe</a:t>
            </a:r>
            <a:r>
              <a:rPr lang="es-UY" b="1" dirty="0" smtClean="0">
                <a:solidFill>
                  <a:srgbClr val="008000"/>
                </a:solidFill>
              </a:rPr>
              <a:t> </a:t>
            </a:r>
            <a:r>
              <a:rPr lang="es-UY" b="1" dirty="0" err="1" smtClean="0">
                <a:solidFill>
                  <a:srgbClr val="008000"/>
                </a:solidFill>
              </a:rPr>
              <a:t>originally</a:t>
            </a:r>
            <a:r>
              <a:rPr lang="es-UY" b="1" dirty="0" smtClean="0">
                <a:solidFill>
                  <a:srgbClr val="008000"/>
                </a:solidFill>
              </a:rPr>
              <a:t>.</a:t>
            </a:r>
            <a:endParaRPr lang="es-ES" b="1" dirty="0">
              <a:solidFill>
                <a:srgbClr val="008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256" y="231488"/>
            <a:ext cx="9252478" cy="6606783"/>
            <a:chOff x="63256" y="231488"/>
            <a:chExt cx="9252478" cy="6606783"/>
          </a:xfrm>
        </p:grpSpPr>
        <p:pic>
          <p:nvPicPr>
            <p:cNvPr id="1026" name="Picture 2" descr="http://i.kinja-img.com/gawker-media/image/upload/s--2NhEg5bI--/193vr6o1ow0yu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1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27" y="2136734"/>
              <a:ext cx="3326083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blog.timesunion.com/opinion/files/2011/06/0606_WVantibioti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7078" l="6201" r="964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715" y="3525903"/>
              <a:ext cx="4405019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hwalls.com/upload/horses_wallpaper87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938">
                          <a14:foregroundMark x1="63875" y1="16368" x2="63875" y2="16368"/>
                          <a14:foregroundMark x1="4563" y1="67342" x2="4563" y2="67342"/>
                          <a14:foregroundMark x1="56688" y1="70070" x2="56688" y2="700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65" y="4008942"/>
              <a:ext cx="3528392" cy="282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images.forwallpaper.com/files/images/6/6744/6744b746/173014/grapes-grapes-berries-bunch-leaves-white-backgroun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630" l="3227" r="932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0131">
              <a:off x="3709119" y="2637911"/>
              <a:ext cx="1980488" cy="122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thumbs.dreamstime.com/x/round-peaches-white-background-1709499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00" b="90000" l="5000" r="92250">
                          <a14:backgroundMark x1="36750" y1="74250" x2="36750" y2="74250"/>
                          <a14:backgroundMark x1="53500" y1="85500" x2="53500" y2="8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04763"/>
              <a:ext cx="1833508" cy="183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http://upload.wikimedia.org/wikipedia/commons/2/25/Onion_on_Whit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4" b="96634" l="72" r="899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9646">
              <a:off x="7304181" y="2440687"/>
              <a:ext cx="1260730" cy="1260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http://upload.wikimedia.org/wikipedia/commons/a/aa/Bananas_(white_background)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514" b="89898" l="6934" r="920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71720">
              <a:off x="63256" y="231488"/>
              <a:ext cx="2744887" cy="183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3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008000"/>
                </a:solidFill>
              </a:rPr>
              <a:t>African Slavery</a:t>
            </a:r>
            <a:endParaRPr lang="en-US" sz="5400" b="1" u="sng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Africans were preferred as laborers because they had more immunity (resistance) to European diseases than Native Americans</a:t>
            </a:r>
          </a:p>
          <a:p>
            <a:endParaRPr lang="en-US" sz="2400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African slavery was very important to the development of South America because it helped the sugarcane plantation economies grow</a:t>
            </a:r>
          </a:p>
        </p:txBody>
      </p:sp>
    </p:spTree>
    <p:extLst>
      <p:ext uri="{BB962C8B-B14F-4D97-AF65-F5344CB8AC3E}">
        <p14:creationId xmlns:p14="http://schemas.microsoft.com/office/powerpoint/2010/main" val="26210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842992" cy="936104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008000"/>
                </a:solidFill>
              </a:rPr>
              <a:t>African Slavery</a:t>
            </a:r>
            <a:endParaRPr lang="en-US" sz="5400" b="1" u="sng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The growing and selling of sugarcane was the main source of income for Portuguese settlers in Brazil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http://static.wixstatic.com/media/4835cb_65c1b9327964549a67786a4444c82e8b.jpg_srz_572_41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16" y="3068960"/>
            <a:ext cx="4544161" cy="32571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482" y="116632"/>
            <a:ext cx="5920793" cy="17281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8000"/>
                </a:solidFill>
              </a:rPr>
              <a:t>How did African slavery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impact the culture of 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Latin America?</a:t>
            </a:r>
            <a:endParaRPr lang="en-US" sz="3600" b="1" dirty="0">
              <a:solidFill>
                <a:srgbClr val="008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753619" cy="2829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157192"/>
            <a:ext cx="8229600" cy="16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Some Europeans in Latin America married black slaves which created even more blended families and cultures.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5210" y="3861048"/>
            <a:ext cx="2448272" cy="584775"/>
            <a:chOff x="611560" y="3429000"/>
            <a:chExt cx="2448272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611560" y="3429000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8000"/>
                  </a:solidFill>
                </a:rPr>
                <a:t>Mulatto</a:t>
              </a:r>
              <a:endParaRPr lang="en-US" sz="32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11760" y="3721387"/>
              <a:ext cx="648072" cy="0"/>
            </a:xfrm>
            <a:prstGeom prst="straightConnector1">
              <a:avLst/>
            </a:prstGeom>
            <a:ln w="920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53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eology.com/world/map/map-of-caribbe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69" y="2636912"/>
            <a:ext cx="4806534" cy="25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9542"/>
            <a:ext cx="5842992" cy="936104"/>
          </a:xfrm>
        </p:spPr>
        <p:txBody>
          <a:bodyPr/>
          <a:lstStyle/>
          <a:p>
            <a:r>
              <a:rPr lang="en-US" sz="5400" b="1" u="sng" dirty="0" smtClean="0">
                <a:solidFill>
                  <a:srgbClr val="008000"/>
                </a:solidFill>
              </a:rPr>
              <a:t>African Slavery</a:t>
            </a:r>
            <a:endParaRPr lang="en-US" sz="5400" b="1" u="sng" dirty="0">
              <a:solidFill>
                <a:srgbClr val="008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152520"/>
            <a:ext cx="8229600" cy="1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 smtClean="0">
                <a:solidFill>
                  <a:srgbClr val="008000"/>
                </a:solidFill>
              </a:rPr>
              <a:t>European countries claimed the islands and began growing sugarcane as well as importing slaves from Africa.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98" y="1022572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African slavery was also very important in the development of the Caribbean islands known as the West Indies. 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90" y="260648"/>
            <a:ext cx="7164796" cy="2160240"/>
          </a:xfrm>
        </p:spPr>
        <p:txBody>
          <a:bodyPr/>
          <a:lstStyle/>
          <a:p>
            <a:r>
              <a:rPr lang="en-US" sz="3800" b="1" dirty="0" smtClean="0">
                <a:solidFill>
                  <a:srgbClr val="008000"/>
                </a:solidFill>
              </a:rPr>
              <a:t>The system of trade </a:t>
            </a:r>
            <a:br>
              <a:rPr lang="en-US" sz="3800" b="1" dirty="0" smtClean="0">
                <a:solidFill>
                  <a:srgbClr val="008000"/>
                </a:solidFill>
              </a:rPr>
            </a:br>
            <a:r>
              <a:rPr lang="en-US" sz="3800" b="1" dirty="0" smtClean="0">
                <a:solidFill>
                  <a:srgbClr val="008000"/>
                </a:solidFill>
              </a:rPr>
              <a:t>between Africa, the Americas, and Europe became known as the Triangular Trade.</a:t>
            </a:r>
            <a:endParaRPr lang="en-US" sz="3800" b="1" dirty="0">
              <a:solidFill>
                <a:srgbClr val="008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40" y="2765042"/>
            <a:ext cx="5944319" cy="382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gapworld.wikispaces.com/file/view/TriangleTrade001.jpg/49784113/TriangleTrad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944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44408" cy="38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solidFill>
                  <a:srgbClr val="008000"/>
                </a:solidFill>
              </a:rPr>
              <a:t>Summarizer</a:t>
            </a:r>
            <a:endParaRPr lang="en-US" sz="54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539552" y="1700808"/>
            <a:ext cx="8136904" cy="3024336"/>
          </a:xfrm>
        </p:spPr>
        <p:txBody>
          <a:bodyPr/>
          <a:lstStyle/>
          <a:p>
            <a:r>
              <a:rPr lang="es-UY" sz="5500" b="1" dirty="0" err="1" smtClean="0">
                <a:solidFill>
                  <a:srgbClr val="008000"/>
                </a:solidFill>
              </a:rPr>
              <a:t>Essential</a:t>
            </a:r>
            <a:r>
              <a:rPr lang="es-UY" sz="5500" b="1" dirty="0" smtClean="0">
                <a:solidFill>
                  <a:srgbClr val="008000"/>
                </a:solidFill>
              </a:rPr>
              <a:t> </a:t>
            </a:r>
            <a:r>
              <a:rPr lang="es-UY" sz="5500" b="1" dirty="0" err="1" smtClean="0">
                <a:solidFill>
                  <a:srgbClr val="008000"/>
                </a:solidFill>
              </a:rPr>
              <a:t>Question</a:t>
            </a:r>
            <a:r>
              <a:rPr lang="es-UY" sz="5500" b="1" dirty="0" smtClean="0">
                <a:solidFill>
                  <a:srgbClr val="008000"/>
                </a:solidFill>
              </a:rPr>
              <a:t>:</a:t>
            </a:r>
            <a:br>
              <a:rPr lang="es-UY" sz="5500" b="1" dirty="0" smtClean="0">
                <a:solidFill>
                  <a:srgbClr val="008000"/>
                </a:solidFill>
              </a:rPr>
            </a:br>
            <a:r>
              <a:rPr lang="es-UY" sz="5500" b="1" dirty="0" err="1" smtClean="0">
                <a:solidFill>
                  <a:srgbClr val="008000"/>
                </a:solidFill>
              </a:rPr>
              <a:t>How</a:t>
            </a:r>
            <a:r>
              <a:rPr lang="es-UY" sz="5500" b="1" dirty="0" smtClean="0">
                <a:solidFill>
                  <a:srgbClr val="008000"/>
                </a:solidFill>
              </a:rPr>
              <a:t> </a:t>
            </a:r>
            <a:r>
              <a:rPr lang="es-UY" sz="5500" b="1" dirty="0" err="1" smtClean="0">
                <a:solidFill>
                  <a:srgbClr val="008000"/>
                </a:solidFill>
              </a:rPr>
              <a:t>did</a:t>
            </a:r>
            <a:r>
              <a:rPr lang="es-UY" sz="5500" b="1" dirty="0" smtClean="0">
                <a:solidFill>
                  <a:srgbClr val="008000"/>
                </a:solidFill>
              </a:rPr>
              <a:t> </a:t>
            </a:r>
            <a:r>
              <a:rPr lang="es-UY" sz="5500" b="1" dirty="0" err="1" smtClean="0">
                <a:solidFill>
                  <a:srgbClr val="008000"/>
                </a:solidFill>
              </a:rPr>
              <a:t>the</a:t>
            </a:r>
            <a:r>
              <a:rPr lang="es-UY" sz="5500" b="1" dirty="0" smtClean="0">
                <a:solidFill>
                  <a:srgbClr val="008000"/>
                </a:solidFill>
              </a:rPr>
              <a:t> </a:t>
            </a:r>
            <a:r>
              <a:rPr lang="es-UY" sz="5500" b="1" dirty="0" err="1" smtClean="0">
                <a:solidFill>
                  <a:srgbClr val="008000"/>
                </a:solidFill>
              </a:rPr>
              <a:t>Columbian</a:t>
            </a:r>
            <a:r>
              <a:rPr lang="es-UY" sz="5500" b="1" dirty="0" smtClean="0">
                <a:solidFill>
                  <a:srgbClr val="008000"/>
                </a:solidFill>
              </a:rPr>
              <a:t> Exchange </a:t>
            </a:r>
            <a:r>
              <a:rPr lang="es-UY" sz="5500" b="1" dirty="0" err="1" smtClean="0">
                <a:solidFill>
                  <a:srgbClr val="008000"/>
                </a:solidFill>
              </a:rPr>
              <a:t>impact</a:t>
            </a:r>
            <a:r>
              <a:rPr lang="es-UY" sz="5500" b="1" dirty="0" smtClean="0">
                <a:solidFill>
                  <a:srgbClr val="008000"/>
                </a:solidFill>
              </a:rPr>
              <a:t> </a:t>
            </a:r>
            <a:r>
              <a:rPr lang="es-UY" sz="5500" b="1" dirty="0" err="1" smtClean="0">
                <a:solidFill>
                  <a:srgbClr val="008000"/>
                </a:solidFill>
              </a:rPr>
              <a:t>Latin</a:t>
            </a:r>
            <a:r>
              <a:rPr lang="es-UY" sz="5500" b="1" dirty="0" smtClean="0">
                <a:solidFill>
                  <a:srgbClr val="008000"/>
                </a:solidFill>
              </a:rPr>
              <a:t> </a:t>
            </a:r>
            <a:r>
              <a:rPr lang="es-UY" sz="5500" b="1" dirty="0" err="1" smtClean="0">
                <a:solidFill>
                  <a:srgbClr val="008000"/>
                </a:solidFill>
              </a:rPr>
              <a:t>America</a:t>
            </a:r>
            <a:r>
              <a:rPr lang="es-UY" sz="5500" b="1" dirty="0" smtClean="0">
                <a:solidFill>
                  <a:srgbClr val="008000"/>
                </a:solidFill>
              </a:rPr>
              <a:t>?</a:t>
            </a:r>
            <a:endParaRPr lang="es-ES" sz="55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69" y="1505005"/>
            <a:ext cx="8177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SS6H1b</a:t>
            </a:r>
            <a:r>
              <a:rPr lang="en-US" sz="3200" b="1" dirty="0">
                <a:solidFill>
                  <a:srgbClr val="008000"/>
                </a:solidFill>
              </a:rPr>
              <a:t>. Explain the impact of the Columbian Exchange on Latin America and Europe in terms of the decline of the indigenous population, agricultural change, and the introduction of the horse</a:t>
            </a:r>
            <a:r>
              <a:rPr lang="en-US" sz="3200" b="1" dirty="0" smtClean="0">
                <a:solidFill>
                  <a:srgbClr val="008000"/>
                </a:solidFill>
              </a:rPr>
              <a:t>.</a:t>
            </a:r>
          </a:p>
          <a:p>
            <a:endParaRPr lang="en-US" sz="3200" b="1" dirty="0">
              <a:solidFill>
                <a:srgbClr val="008000"/>
              </a:solidFill>
            </a:endParaRPr>
          </a:p>
          <a:p>
            <a:r>
              <a:rPr lang="en-US" sz="3200" b="1" dirty="0">
                <a:solidFill>
                  <a:srgbClr val="008000"/>
                </a:solidFill>
              </a:rPr>
              <a:t>SS6H2a. Describe the influence of African slavery on the development of the Americas.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332656"/>
            <a:ext cx="3198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solidFill>
                  <a:srgbClr val="008000"/>
                </a:solidFill>
              </a:rPr>
              <a:t>Standards</a:t>
            </a:r>
            <a:endParaRPr lang="en-US" sz="48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539552" y="444172"/>
            <a:ext cx="8496944" cy="3024336"/>
          </a:xfrm>
        </p:spPr>
        <p:txBody>
          <a:bodyPr/>
          <a:lstStyle/>
          <a:p>
            <a:r>
              <a:rPr lang="es-UY" sz="4000" b="1" dirty="0" err="1" smtClean="0">
                <a:solidFill>
                  <a:srgbClr val="008000"/>
                </a:solidFill>
              </a:rPr>
              <a:t>The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major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consequence</a:t>
            </a:r>
            <a:r>
              <a:rPr lang="es-UY" sz="4000" b="1" dirty="0" smtClean="0">
                <a:solidFill>
                  <a:srgbClr val="008000"/>
                </a:solidFill>
              </a:rPr>
              <a:t> of </a:t>
            </a:r>
            <a:r>
              <a:rPr lang="es-UY" sz="4000" b="1" dirty="0" err="1" smtClean="0">
                <a:solidFill>
                  <a:srgbClr val="008000"/>
                </a:solidFill>
              </a:rPr>
              <a:t>the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encounter</a:t>
            </a:r>
            <a:r>
              <a:rPr lang="es-UY" sz="4000" b="1" dirty="0" smtClean="0">
                <a:solidFill>
                  <a:srgbClr val="008000"/>
                </a:solidFill>
              </a:rPr>
              <a:t> of </a:t>
            </a:r>
            <a:r>
              <a:rPr lang="es-UY" sz="4000" b="1" dirty="0" err="1" smtClean="0">
                <a:solidFill>
                  <a:srgbClr val="008000"/>
                </a:solidFill>
              </a:rPr>
              <a:t>the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Spanish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with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the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Aztecs</a:t>
            </a:r>
            <a:r>
              <a:rPr lang="es-UY" sz="4000" b="1" dirty="0" smtClean="0">
                <a:solidFill>
                  <a:srgbClr val="008000"/>
                </a:solidFill>
              </a:rPr>
              <a:t> and Incas </a:t>
            </a:r>
            <a:r>
              <a:rPr lang="es-UY" sz="4000" b="1" dirty="0" err="1" smtClean="0">
                <a:solidFill>
                  <a:srgbClr val="008000"/>
                </a:solidFill>
              </a:rPr>
              <a:t>was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the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creation</a:t>
            </a:r>
            <a:r>
              <a:rPr lang="es-UY" sz="4000" b="1" dirty="0" smtClean="0">
                <a:solidFill>
                  <a:srgbClr val="008000"/>
                </a:solidFill>
              </a:rPr>
              <a:t> of a new </a:t>
            </a:r>
            <a:r>
              <a:rPr lang="es-UY" sz="4000" b="1" dirty="0" err="1" smtClean="0">
                <a:solidFill>
                  <a:srgbClr val="008000"/>
                </a:solidFill>
              </a:rPr>
              <a:t>Spanish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empire</a:t>
            </a:r>
            <a:r>
              <a:rPr lang="es-UY" sz="4000" b="1" dirty="0" smtClean="0">
                <a:solidFill>
                  <a:srgbClr val="008000"/>
                </a:solidFill>
              </a:rPr>
              <a:t>.</a:t>
            </a:r>
            <a:endParaRPr lang="es-ES" sz="4000" b="1" dirty="0">
              <a:solidFill>
                <a:srgbClr val="008000"/>
              </a:solidFill>
            </a:endParaRPr>
          </a:p>
        </p:txBody>
      </p:sp>
      <p:sp>
        <p:nvSpPr>
          <p:cNvPr id="3" name="Rectangle 90"/>
          <p:cNvSpPr txBox="1">
            <a:spLocks noChangeArrowheads="1"/>
          </p:cNvSpPr>
          <p:nvPr/>
        </p:nvSpPr>
        <p:spPr bwMode="auto">
          <a:xfrm>
            <a:off x="179512" y="3361664"/>
            <a:ext cx="820891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UY" sz="4000" b="1" dirty="0" err="1" smtClean="0">
                <a:solidFill>
                  <a:srgbClr val="008000"/>
                </a:solidFill>
              </a:rPr>
              <a:t>Another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consequence</a:t>
            </a:r>
            <a:r>
              <a:rPr lang="es-UY" sz="4000" b="1" dirty="0" smtClean="0">
                <a:solidFill>
                  <a:srgbClr val="008000"/>
                </a:solidFill>
              </a:rPr>
              <a:t> of </a:t>
            </a:r>
            <a:r>
              <a:rPr lang="es-UY" sz="4000" b="1" dirty="0" err="1" smtClean="0">
                <a:solidFill>
                  <a:srgbClr val="008000"/>
                </a:solidFill>
              </a:rPr>
              <a:t>the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Spanish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conquest</a:t>
            </a:r>
            <a:r>
              <a:rPr lang="es-UY" sz="4000" b="1" dirty="0" smtClean="0">
                <a:solidFill>
                  <a:srgbClr val="008000"/>
                </a:solidFill>
              </a:rPr>
              <a:t> of </a:t>
            </a:r>
            <a:r>
              <a:rPr lang="es-UY" sz="4000" b="1" dirty="0" err="1" smtClean="0">
                <a:solidFill>
                  <a:srgbClr val="008000"/>
                </a:solidFill>
              </a:rPr>
              <a:t>Latin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America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was</a:t>
            </a:r>
            <a:r>
              <a:rPr lang="es-UY" sz="4000" b="1" dirty="0" smtClean="0">
                <a:solidFill>
                  <a:srgbClr val="008000"/>
                </a:solidFill>
              </a:rPr>
              <a:t> a trading culture </a:t>
            </a:r>
            <a:r>
              <a:rPr lang="es-UY" sz="4000" b="1" dirty="0" err="1" smtClean="0">
                <a:solidFill>
                  <a:srgbClr val="008000"/>
                </a:solidFill>
              </a:rPr>
              <a:t>called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the</a:t>
            </a:r>
            <a:r>
              <a:rPr lang="es-UY" sz="4000" b="1" dirty="0" smtClean="0">
                <a:solidFill>
                  <a:srgbClr val="008000"/>
                </a:solidFill>
              </a:rPr>
              <a:t> </a:t>
            </a:r>
            <a:r>
              <a:rPr lang="es-UY" sz="4000" b="1" dirty="0" err="1" smtClean="0">
                <a:solidFill>
                  <a:srgbClr val="008000"/>
                </a:solidFill>
              </a:rPr>
              <a:t>Columbian</a:t>
            </a:r>
            <a:r>
              <a:rPr lang="es-UY" sz="4000" b="1" dirty="0" smtClean="0">
                <a:solidFill>
                  <a:srgbClr val="008000"/>
                </a:solidFill>
              </a:rPr>
              <a:t> Exchange.</a:t>
            </a:r>
            <a:endParaRPr lang="es-E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7050"/>
            <a:ext cx="6653112" cy="48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3217" y="384050"/>
            <a:ext cx="778720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Use your Graphic Organizer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53136"/>
            <a:ext cx="9144000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632848" cy="302433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</a:rPr>
              <a:t>The Columbian Exchange describes the exchange of crops, goods, animals, and diseases between Europe and its colonies 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in the Americas.</a:t>
            </a:r>
            <a:endParaRPr lang="en-US" sz="3600" b="1" dirty="0">
              <a:solidFill>
                <a:srgbClr val="008000"/>
              </a:solidFill>
            </a:endParaRPr>
          </a:p>
        </p:txBody>
      </p:sp>
      <p:pic>
        <p:nvPicPr>
          <p:cNvPr id="2050" name="Picture 2" descr="http://www.estudiesweekly.com/images/pubimages/179/21/TheColumbian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645024"/>
            <a:ext cx="7812663" cy="29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939922" cy="1143000"/>
          </a:xfrm>
        </p:spPr>
        <p:txBody>
          <a:bodyPr/>
          <a:lstStyle/>
          <a:p>
            <a:r>
              <a:rPr lang="en-US" sz="4800" b="1" u="sng" dirty="0" smtClean="0">
                <a:solidFill>
                  <a:srgbClr val="008000"/>
                </a:solidFill>
              </a:rPr>
              <a:t>Decline of Indigenous Population</a:t>
            </a:r>
            <a:r>
              <a:rPr lang="en-US" sz="4800" b="1" dirty="0" smtClean="0">
                <a:solidFill>
                  <a:srgbClr val="008000"/>
                </a:solidFill>
              </a:rPr>
              <a:t> </a:t>
            </a:r>
            <a:endParaRPr lang="en-US" sz="4800" b="1" dirty="0">
              <a:solidFill>
                <a:srgbClr val="008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78674" y="1772816"/>
            <a:ext cx="8568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3600" b="1" u="sng" dirty="0" smtClean="0">
                <a:solidFill>
                  <a:srgbClr val="008000"/>
                </a:solidFill>
              </a:rPr>
              <a:t>European explorers brought diseases such as smallpox, measles, whooping cough, and influenza.</a:t>
            </a:r>
            <a:endParaRPr lang="en-US" sz="3600" b="1" u="sng" dirty="0">
              <a:solidFill>
                <a:srgbClr val="008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1982" y="4149080"/>
            <a:ext cx="8568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3600" b="1" u="sng" dirty="0" smtClean="0">
                <a:solidFill>
                  <a:srgbClr val="008000"/>
                </a:solidFill>
              </a:rPr>
              <a:t>The indigenous populations</a:t>
            </a:r>
            <a:r>
              <a:rPr lang="en-US" sz="3600" b="1" dirty="0" smtClean="0">
                <a:solidFill>
                  <a:srgbClr val="008000"/>
                </a:solidFill>
              </a:rPr>
              <a:t> did not have immunity to these diseases and </a:t>
            </a:r>
            <a:r>
              <a:rPr lang="en-US" sz="3600" b="1" u="sng" dirty="0" smtClean="0">
                <a:solidFill>
                  <a:srgbClr val="008000"/>
                </a:solidFill>
              </a:rPr>
              <a:t>died by the millions </a:t>
            </a:r>
            <a:r>
              <a:rPr lang="en-US" sz="3600" b="1" dirty="0" smtClean="0">
                <a:solidFill>
                  <a:srgbClr val="008000"/>
                </a:solidFill>
              </a:rPr>
              <a:t>(estimated at </a:t>
            </a:r>
            <a:br>
              <a:rPr lang="en-US" sz="3600" b="1" dirty="0" smtClean="0">
                <a:solidFill>
                  <a:srgbClr val="0080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80% of the population).</a:t>
            </a:r>
            <a:endParaRPr lang="en-US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0"/>
            <a:ext cx="6415351" cy="1111506"/>
          </a:xfrm>
        </p:spPr>
        <p:txBody>
          <a:bodyPr/>
          <a:lstStyle/>
          <a:p>
            <a:r>
              <a:rPr lang="en-US" sz="4800" b="1" u="sng" dirty="0" smtClean="0">
                <a:solidFill>
                  <a:srgbClr val="008000"/>
                </a:solidFill>
              </a:rPr>
              <a:t>Agricultural Change</a:t>
            </a:r>
            <a:endParaRPr lang="en-US" sz="4800" b="1" dirty="0">
              <a:solidFill>
                <a:srgbClr val="008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65801" y="1124744"/>
            <a:ext cx="88781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3200" b="1" u="sng" dirty="0" smtClean="0">
                <a:solidFill>
                  <a:srgbClr val="008000"/>
                </a:solidFill>
              </a:rPr>
              <a:t>New foods were bought to both Europe and Latin America</a:t>
            </a:r>
            <a:r>
              <a:rPr lang="en-US" sz="3200" b="1" dirty="0" smtClean="0">
                <a:solidFill>
                  <a:srgbClr val="008000"/>
                </a:solidFill>
              </a:rPr>
              <a:t> in the Columbian Exchange</a:t>
            </a:r>
            <a:r>
              <a:rPr lang="en-US" sz="3150" b="1" dirty="0" smtClean="0">
                <a:solidFill>
                  <a:srgbClr val="008000"/>
                </a:solidFill>
              </a:rPr>
              <a:t>.</a:t>
            </a:r>
            <a:endParaRPr lang="en-US" sz="3150" b="1" dirty="0">
              <a:solidFill>
                <a:srgbClr val="008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2765621"/>
            <a:ext cx="885698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3200" b="1" u="sng" dirty="0" smtClean="0">
                <a:solidFill>
                  <a:srgbClr val="008000"/>
                </a:solidFill>
              </a:rPr>
              <a:t>Europe welcomed new vegetables like corn, tomatoes, peppers, pumpkins, squash, and cacao beans.</a:t>
            </a:r>
            <a:endParaRPr lang="en-US" sz="3200" b="1" u="sng" dirty="0">
              <a:solidFill>
                <a:srgbClr val="008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3" y="4725144"/>
            <a:ext cx="820891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3200" b="1" u="sng" dirty="0" smtClean="0">
                <a:solidFill>
                  <a:srgbClr val="008000"/>
                </a:solidFill>
              </a:rPr>
              <a:t>The Americas were introduced to wheat, barley, sugarcane, and livestock like cattle, pigs, and sheep.</a:t>
            </a:r>
            <a:endParaRPr lang="en-US" sz="32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3EFBF8FCBC44ABD2CA18F2594EF20" ma:contentTypeVersion="2" ma:contentTypeDescription="Create a new document." ma:contentTypeScope="" ma:versionID="b5a0aa7a84c8f288ecf8922d30bfe0be">
  <xsd:schema xmlns:xsd="http://www.w3.org/2001/XMLSchema" xmlns:xs="http://www.w3.org/2001/XMLSchema" xmlns:p="http://schemas.microsoft.com/office/2006/metadata/properties" xmlns:ns2="85e9b270-d6ed-42c6-a30c-2f9225b354a8" targetNamespace="http://schemas.microsoft.com/office/2006/metadata/properties" ma:root="true" ma:fieldsID="c256c05a8c580e5f2048c8e0c4670588" ns2:_="">
    <xsd:import namespace="85e9b270-d6ed-42c6-a30c-2f9225b35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9b270-d6ed-42c6-a30c-2f9225b35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CACBBE-5A76-4925-B226-6E96056B3354}"/>
</file>

<file path=customXml/itemProps2.xml><?xml version="1.0" encoding="utf-8"?>
<ds:datastoreItem xmlns:ds="http://schemas.openxmlformats.org/officeDocument/2006/customXml" ds:itemID="{C6F2BC0E-CB9C-482C-A245-62F7AB0C1226}"/>
</file>

<file path=customXml/itemProps3.xml><?xml version="1.0" encoding="utf-8"?>
<ds:datastoreItem xmlns:ds="http://schemas.openxmlformats.org/officeDocument/2006/customXml" ds:itemID="{674AE7DD-EDBA-48EF-917E-1C5E6A2DD21C}"/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553</Words>
  <Application>Microsoft Office PowerPoint</Application>
  <PresentationFormat>On-screen Show (4:3)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Diseño predeterminado</vt:lpstr>
      <vt:lpstr>Where can you find the following:</vt:lpstr>
      <vt:lpstr>Believe it or not, all of this came from Europe originally.</vt:lpstr>
      <vt:lpstr>Essential Question: How did the Columbian Exchange impact Latin America?</vt:lpstr>
      <vt:lpstr>PowerPoint Presentation</vt:lpstr>
      <vt:lpstr>The major consequence of the encounter of the Spanish with the Aztecs and Incas was the creation of a new Spanish empire.</vt:lpstr>
      <vt:lpstr>Use your Graphic Organizer</vt:lpstr>
      <vt:lpstr> The Columbian Exchange describes the exchange of crops, goods, animals, and diseases between Europe and its colonies  in the Americas.</vt:lpstr>
      <vt:lpstr>Decline of Indigenous Population </vt:lpstr>
      <vt:lpstr>Agricultural Change</vt:lpstr>
      <vt:lpstr>PowerPoint Presentation</vt:lpstr>
      <vt:lpstr>The horse, brought from Europe changed life forever in the Americas. Why?</vt:lpstr>
      <vt:lpstr>Uses of the Horse</vt:lpstr>
      <vt:lpstr>Introduction of the Horse</vt:lpstr>
      <vt:lpstr>Columbian Exchange Map Activity [optional]</vt:lpstr>
      <vt:lpstr>PowerPoint Presentation</vt:lpstr>
      <vt:lpstr>PowerPoint Presentation</vt:lpstr>
      <vt:lpstr>PowerPoint Presentation</vt:lpstr>
      <vt:lpstr>Continue with your Graphic Organizer Handout</vt:lpstr>
      <vt:lpstr>PowerPoint Presentation</vt:lpstr>
      <vt:lpstr>African Slavery</vt:lpstr>
      <vt:lpstr>African Slavery</vt:lpstr>
      <vt:lpstr>PowerPoint Presentation</vt:lpstr>
      <vt:lpstr>African Slavery</vt:lpstr>
      <vt:lpstr>The system of trade  between Africa, the Americas, and Europe became known as the Triangular Trade.</vt:lpstr>
      <vt:lpstr>PowerPoint Presentation</vt:lpstr>
      <vt:lpstr>Summarizer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Laquananisha Adams</cp:lastModifiedBy>
  <cp:revision>671</cp:revision>
  <dcterms:created xsi:type="dcterms:W3CDTF">2010-05-23T14:28:12Z</dcterms:created>
  <dcterms:modified xsi:type="dcterms:W3CDTF">2018-02-27T21:13:15Z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0x010100A063EFBF8FCBC44ABD2CA18F2594EF20</vt:lpwstr>
  </property>
</Properties>
</file>