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4"/>
  </p:notesMasterIdLst>
  <p:sldIdLst>
    <p:sldId id="256" r:id="rId7"/>
    <p:sldId id="258" r:id="rId8"/>
    <p:sldId id="259" r:id="rId9"/>
    <p:sldId id="266" r:id="rId10"/>
    <p:sldId id="260" r:id="rId11"/>
    <p:sldId id="262" r:id="rId12"/>
    <p:sldId id="261" r:id="rId13"/>
    <p:sldId id="263" r:id="rId14"/>
    <p:sldId id="272" r:id="rId15"/>
    <p:sldId id="264" r:id="rId16"/>
    <p:sldId id="265" r:id="rId17"/>
    <p:sldId id="269" r:id="rId18"/>
    <p:sldId id="270" r:id="rId19"/>
    <p:sldId id="267" r:id="rId20"/>
    <p:sldId id="268" r:id="rId21"/>
    <p:sldId id="271" r:id="rId22"/>
    <p:sldId id="273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333333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63" d="100"/>
          <a:sy n="63" d="100"/>
        </p:scale>
        <p:origin x="13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39621-8A86-48DB-BADF-398CC0140BC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EB8EC-0249-4617-900B-65902AAA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EB8EC-0249-4617-900B-65902AAA30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1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A88E-F1E4-4B78-861D-8786234D83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8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2162-A9FE-4E26-AEA1-BAA241EF228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0AC6-B39E-4087-83D9-AEE8034FBD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A88E-F1E4-4B78-861D-8786234D83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3D0AC-6132-490B-B898-2162F35039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D77C-B8DF-4426-A833-25F52A42B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5A4-D36E-4C46-9A3D-FEE311F336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0425-B38B-4F10-B131-88CAB40A78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54F5-BB72-4FD7-A3DE-3F72C06E49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7D4D-DD15-40BC-BA3C-50B44DF8D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B63BB-88E9-4CE6-B40B-B17547EB3C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3D0AC-6132-490B-B898-2162F350391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8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F6277-B3EA-4ED7-8426-6AAF3E9CD09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2162-A9FE-4E26-AEA1-BAA241EF22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0AC6-B39E-4087-83D9-AEE8034FB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A88E-F1E4-4B78-861D-8786234D83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3D0AC-6132-490B-B898-2162F35039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D77C-B8DF-4426-A833-25F52A42B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5A4-D36E-4C46-9A3D-FEE311F336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0425-B38B-4F10-B131-88CAB40A78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54F5-BB72-4FD7-A3DE-3F72C06E49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7D4D-DD15-40BC-BA3C-50B44DF8D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D77C-B8DF-4426-A833-25F52A42B16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7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B63BB-88E9-4CE6-B40B-B17547EB3C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F6277-B3EA-4ED7-8426-6AAF3E9CD09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2162-A9FE-4E26-AEA1-BAA241EF22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0AC6-B39E-4087-83D9-AEE8034FB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A88E-F1E4-4B78-861D-8786234D83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3D0AC-6132-490B-B898-2162F35039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D77C-B8DF-4426-A833-25F52A42B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5A4-D36E-4C46-9A3D-FEE311F336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0425-B38B-4F10-B131-88CAB40A78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54F5-BB72-4FD7-A3DE-3F72C06E49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5A4-D36E-4C46-9A3D-FEE311F336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7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7D4D-DD15-40BC-BA3C-50B44DF8D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B63BB-88E9-4CE6-B40B-B17547EB3C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F6277-B3EA-4ED7-8426-6AAF3E9CD09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2162-A9FE-4E26-AEA1-BAA241EF22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0AC6-B39E-4087-83D9-AEE8034FB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A88E-F1E4-4B78-861D-8786234D83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3D0AC-6132-490B-B898-2162F35039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D77C-B8DF-4426-A833-25F52A42B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5A4-D36E-4C46-9A3D-FEE311F336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0425-B38B-4F10-B131-88CAB40A78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0425-B38B-4F10-B131-88CAB40A788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1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54F5-BB72-4FD7-A3DE-3F72C06E49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7D4D-DD15-40BC-BA3C-50B44DF8D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B63BB-88E9-4CE6-B40B-B17547EB3C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F6277-B3EA-4ED7-8426-6AAF3E9CD09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2162-A9FE-4E26-AEA1-BAA241EF22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0AC6-B39E-4087-83D9-AEE8034FB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A88E-F1E4-4B78-861D-8786234D83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3D0AC-6132-490B-B898-2162F35039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D77C-B8DF-4426-A833-25F52A42B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5A4-D36E-4C46-9A3D-FEE311F336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54F5-BB72-4FD7-A3DE-3F72C06E493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0425-B38B-4F10-B131-88CAB40A78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54F5-BB72-4FD7-A3DE-3F72C06E49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7D4D-DD15-40BC-BA3C-50B44DF8D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B63BB-88E9-4CE6-B40B-B17547EB3C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F6277-B3EA-4ED7-8426-6AAF3E9CD09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2162-A9FE-4E26-AEA1-BAA241EF22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0AC6-B39E-4087-83D9-AEE8034FBD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7D4D-DD15-40BC-BA3C-50B44DF8DD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B63BB-88E9-4CE6-B40B-B17547EB3CE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F6277-B3EA-4ED7-8426-6AAF3E9CD09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C32558-0F66-4A0B-9719-25D84BD727C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C32558-0F66-4A0B-9719-25D84BD727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9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C32558-0F66-4A0B-9719-25D84BD727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8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C32558-0F66-4A0B-9719-25D84BD727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C32558-0F66-4A0B-9719-25D84BD727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C32558-0F66-4A0B-9719-25D84BD727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.gov.au/multimedia/videos/about-parliament-what-is-parliament/about-parliament-what-is-parliament-popup.htm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adingworkshop.com/2014_03_01_archiv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peo.gov.au/multimedia/videos/snapshots-federation/snapshots-federation-popup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83568" y="2132856"/>
            <a:ext cx="7776864" cy="2448272"/>
          </a:xfrm>
        </p:spPr>
        <p:txBody>
          <a:bodyPr/>
          <a:lstStyle/>
          <a:p>
            <a:r>
              <a:rPr lang="es-UY" sz="8800" b="1" dirty="0" err="1">
                <a:solidFill>
                  <a:schemeClr val="bg1"/>
                </a:solidFill>
              </a:rPr>
              <a:t>Australia’s</a:t>
            </a:r>
            <a:r>
              <a:rPr lang="es-UY" sz="8800" b="1" dirty="0">
                <a:solidFill>
                  <a:schemeClr val="bg1"/>
                </a:solidFill>
              </a:rPr>
              <a:t> </a:t>
            </a:r>
            <a:r>
              <a:rPr lang="es-UY" sz="8800" b="1" dirty="0" err="1">
                <a:solidFill>
                  <a:schemeClr val="bg1"/>
                </a:solidFill>
              </a:rPr>
              <a:t>Government</a:t>
            </a:r>
            <a:endParaRPr lang="es-ES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3710"/>
            <a:ext cx="3816424" cy="423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Parliamentary Democracy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1740" y="66656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Parliament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9283" y="1048545"/>
            <a:ext cx="224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Prime Minister</a:t>
            </a:r>
          </a:p>
        </p:txBody>
      </p:sp>
      <p:sp>
        <p:nvSpPr>
          <p:cNvPr id="3" name="Oval 2"/>
          <p:cNvSpPr/>
          <p:nvPr/>
        </p:nvSpPr>
        <p:spPr>
          <a:xfrm>
            <a:off x="2519772" y="1556792"/>
            <a:ext cx="4320480" cy="2232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411" y="1726937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Voters choose representatives to the governing body, Parliament. It is bicameral (two houses) like Great Britain.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0908" y="1657253"/>
            <a:ext cx="2268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party that wins the majority then selects the Prime Minister from one of its members to serve as the head of the government.</a:t>
            </a:r>
          </a:p>
        </p:txBody>
      </p:sp>
      <p:sp>
        <p:nvSpPr>
          <p:cNvPr id="8" name="Oval 7"/>
          <p:cNvSpPr/>
          <p:nvPr/>
        </p:nvSpPr>
        <p:spPr>
          <a:xfrm>
            <a:off x="2831062" y="1530665"/>
            <a:ext cx="3672408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1094" y="4747234"/>
            <a:ext cx="8712968" cy="136815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kern="0" dirty="0"/>
              <a:t>Australia is governed under a parliamentary system. It is a democratic form of government in which voters choose representatives to a governing body called a parliament.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60932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http://www.peo.gov.au/multimedia/videos/about-parliament-what-is-parliament/about-parliament-what-is-parliament-popup.html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5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 animBg="1"/>
      <p:bldP spid="3" grpId="1" animBg="1"/>
      <p:bldP spid="6" grpId="0"/>
      <p:bldP spid="6" grpId="1"/>
      <p:bldP spid="7" grpId="0"/>
      <p:bldP spid="8" grpId="0" animBg="1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136904" cy="244827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Many of the functions and practices of the Australian Parliament are based on British Parliament. Why?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85989"/>
            <a:ext cx="4032448" cy="4896544"/>
          </a:xfrm>
        </p:spPr>
        <p:txBody>
          <a:bodyPr/>
          <a:lstStyle/>
          <a:p>
            <a:r>
              <a:rPr lang="en-US" sz="2400" dirty="0"/>
              <a:t>Examine the excerpt from Australia’s Constitution.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What is different about Australia’s Parliament? [Hint: Who makes up the Parliament according to the Constitution?]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887"/>
            <a:ext cx="4296300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508104" y="3230394"/>
            <a:ext cx="360040" cy="207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0AF50DE-11F6-40FB-BBE5-98B9FA3C8F96}"/>
              </a:ext>
            </a:extLst>
          </p:cNvPr>
          <p:cNvSpPr/>
          <p:nvPr/>
        </p:nvSpPr>
        <p:spPr>
          <a:xfrm rot="1797946">
            <a:off x="3527884" y="2420888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liament of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1484784"/>
            <a:ext cx="9353777" cy="32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136904" cy="244827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Australia is also known as a constitutional monarchy.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484784"/>
            <a:ext cx="8568952" cy="3816424"/>
          </a:xfrm>
        </p:spPr>
        <p:txBody>
          <a:bodyPr/>
          <a:lstStyle/>
          <a:p>
            <a:r>
              <a:rPr lang="en-US" sz="3800" b="1" dirty="0">
                <a:solidFill>
                  <a:schemeClr val="bg1"/>
                </a:solidFill>
              </a:rPr>
              <a:t>Australia has a monarch (Queen Elizabeth II) as the head of state. </a:t>
            </a:r>
            <a:br>
              <a:rPr lang="en-US" sz="3800" b="1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chemeClr val="bg1"/>
                </a:solidFill>
              </a:rPr>
              <a:t>The powers of the monarch are set out in the Constitution, along with the powers of the parliament and the courts.</a:t>
            </a:r>
            <a:endParaRPr lang="es-E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19" y="1268760"/>
            <a:ext cx="8712967" cy="1872208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Use the Graphic organizer to compare and contrast Australia’s government to the government of the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U.S. on the following: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150"/>
          <p:cNvSpPr txBox="1">
            <a:spLocks noChangeArrowheads="1"/>
          </p:cNvSpPr>
          <p:nvPr/>
        </p:nvSpPr>
        <p:spPr bwMode="auto">
          <a:xfrm>
            <a:off x="266069" y="3356992"/>
            <a:ext cx="871296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bg1"/>
                </a:solidFill>
              </a:rPr>
              <a:t>Form of leadership (who has the power and how did they get it)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bg1"/>
                </a:solidFill>
              </a:rPr>
              <a:t>Type of legislature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bg1"/>
                </a:solidFill>
              </a:rPr>
              <a:t>Role of the citizen in terms of voting</a:t>
            </a:r>
          </a:p>
        </p:txBody>
      </p:sp>
    </p:spTree>
    <p:extLst>
      <p:ext uri="{BB962C8B-B14F-4D97-AF65-F5344CB8AC3E}">
        <p14:creationId xmlns:p14="http://schemas.microsoft.com/office/powerpoint/2010/main" val="13533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8F54DF-66A7-4E4C-91B1-66A1E16F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 descr="A close up of a game&#10;&#10;Description automatically generated">
            <a:extLst>
              <a:ext uri="{FF2B5EF4-FFF2-40B4-BE49-F238E27FC236}">
                <a16:creationId xmlns:a16="http://schemas.microsoft.com/office/drawing/2014/main" id="{4BB729F4-2BBB-42E2-8553-ABDA6560B0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4" b="944"/>
          <a:stretch>
            <a:fillRect/>
          </a:stretch>
        </p:blipFill>
        <p:spPr>
          <a:xfrm>
            <a:off x="107504" y="116632"/>
            <a:ext cx="8784976" cy="5976663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0AB8D2-F275-4147-BB6F-6EB52BC24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E06A8C-9DB3-4B78-9345-63BD52684A52}"/>
              </a:ext>
            </a:extLst>
          </p:cNvPr>
          <p:cNvSpPr txBox="1"/>
          <p:nvPr/>
        </p:nvSpPr>
        <p:spPr>
          <a:xfrm>
            <a:off x="1792288" y="4727575"/>
            <a:ext cx="548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thereadingworkshop.com/2014_03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75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844824"/>
            <a:ext cx="8568952" cy="3168352"/>
          </a:xfrm>
        </p:spPr>
        <p:txBody>
          <a:bodyPr/>
          <a:lstStyle/>
          <a:p>
            <a:r>
              <a:rPr lang="es-UY" sz="5400" b="1" dirty="0" err="1">
                <a:solidFill>
                  <a:schemeClr val="bg1"/>
                </a:solidFill>
              </a:rPr>
              <a:t>Learning</a:t>
            </a:r>
            <a:r>
              <a:rPr lang="es-UY" sz="5400" b="1" dirty="0">
                <a:solidFill>
                  <a:schemeClr val="bg1"/>
                </a:solidFill>
              </a:rPr>
              <a:t> Target:</a:t>
            </a:r>
            <a:br>
              <a:rPr lang="es-UY" sz="5400" b="1" dirty="0">
                <a:solidFill>
                  <a:schemeClr val="bg1"/>
                </a:solidFill>
              </a:rPr>
            </a:br>
            <a:r>
              <a:rPr lang="es-UY" sz="5400" b="1" dirty="0">
                <a:solidFill>
                  <a:schemeClr val="bg1"/>
                </a:solidFill>
              </a:rPr>
              <a:t>I can describe</a:t>
            </a:r>
            <a:r>
              <a:rPr lang="en-US" sz="5400" b="1" dirty="0">
                <a:solidFill>
                  <a:schemeClr val="bg1"/>
                </a:solidFill>
              </a:rPr>
              <a:t> the structure of the national government of Australia.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536" y="1628800"/>
            <a:ext cx="8352928" cy="3384376"/>
          </a:xfrm>
        </p:spPr>
        <p:txBody>
          <a:bodyPr/>
          <a:lstStyle/>
          <a:p>
            <a:pPr algn="l"/>
            <a:r>
              <a:rPr lang="en-US" sz="3300" b="1" dirty="0">
                <a:solidFill>
                  <a:schemeClr val="bg1"/>
                </a:solidFill>
              </a:rPr>
              <a:t>Standard:</a:t>
            </a:r>
            <a:br>
              <a:rPr lang="en-US" sz="3300" b="1" dirty="0">
                <a:solidFill>
                  <a:schemeClr val="bg1"/>
                </a:solidFill>
              </a:rPr>
            </a:br>
            <a:r>
              <a:rPr lang="en-US" sz="3300" b="1" dirty="0">
                <a:solidFill>
                  <a:schemeClr val="bg1"/>
                </a:solidFill>
              </a:rPr>
              <a:t>SS6CG7a. Describe the federal parliamentary democracy of Australia, distinguishing form of leadership, type of legislature, and the role of the citizen in terms of voting and personal freedoms.</a:t>
            </a:r>
            <a:endParaRPr lang="es-ES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1377" y="1342469"/>
            <a:ext cx="9036496" cy="40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Warm up: </a:t>
            </a:r>
          </a:p>
          <a:p>
            <a:r>
              <a:rPr lang="en-US" kern="0" dirty="0">
                <a:solidFill>
                  <a:srgbClr val="FF0000"/>
                </a:solidFill>
              </a:rPr>
              <a:t>Read and answer the questions below</a:t>
            </a:r>
          </a:p>
          <a:p>
            <a:endParaRPr lang="en-US" sz="1400" kern="0" dirty="0">
              <a:solidFill>
                <a:schemeClr val="bg1"/>
              </a:solidFill>
            </a:endParaRPr>
          </a:p>
          <a:p>
            <a:r>
              <a:rPr lang="en-US" sz="3000" b="1" kern="0" dirty="0">
                <a:solidFill>
                  <a:schemeClr val="bg1"/>
                </a:solidFill>
              </a:rPr>
              <a:t>How is power distributed in a federal </a:t>
            </a:r>
            <a:br>
              <a:rPr lang="en-US" sz="3000" b="1" kern="0" dirty="0">
                <a:solidFill>
                  <a:schemeClr val="bg1"/>
                </a:solidFill>
              </a:rPr>
            </a:br>
            <a:r>
              <a:rPr lang="en-US" sz="3000" b="1" kern="0" dirty="0">
                <a:solidFill>
                  <a:schemeClr val="bg1"/>
                </a:solidFill>
              </a:rPr>
              <a:t>system of government?</a:t>
            </a:r>
          </a:p>
          <a:p>
            <a:endParaRPr lang="en-US" sz="1400" kern="0" dirty="0">
              <a:solidFill>
                <a:schemeClr val="bg1"/>
              </a:solidFill>
            </a:endParaRPr>
          </a:p>
          <a:p>
            <a:r>
              <a:rPr lang="en-US" sz="3000" b="1" kern="0" dirty="0">
                <a:solidFill>
                  <a:schemeClr val="bg1"/>
                </a:solidFill>
              </a:rPr>
              <a:t>Describe citizen participation in a democracy.</a:t>
            </a:r>
          </a:p>
          <a:p>
            <a:endParaRPr lang="en-US" sz="1400" kern="0" dirty="0">
              <a:solidFill>
                <a:schemeClr val="bg1"/>
              </a:solidFill>
            </a:endParaRPr>
          </a:p>
          <a:p>
            <a:r>
              <a:rPr lang="en-US" sz="3000" b="1" kern="0" dirty="0">
                <a:solidFill>
                  <a:schemeClr val="bg1"/>
                </a:solidFill>
              </a:rPr>
              <a:t>Describe how leadership is determined in </a:t>
            </a:r>
            <a:br>
              <a:rPr lang="en-US" sz="3000" b="1" kern="0" dirty="0">
                <a:solidFill>
                  <a:schemeClr val="bg1"/>
                </a:solidFill>
              </a:rPr>
            </a:br>
            <a:r>
              <a:rPr lang="en-US" sz="3000" b="1" kern="0" dirty="0">
                <a:solidFill>
                  <a:schemeClr val="bg1"/>
                </a:solidFill>
              </a:rPr>
              <a:t>a parliamentary democracy.</a:t>
            </a:r>
          </a:p>
        </p:txBody>
      </p:sp>
    </p:spTree>
    <p:extLst>
      <p:ext uri="{BB962C8B-B14F-4D97-AF65-F5344CB8AC3E}">
        <p14:creationId xmlns:p14="http://schemas.microsoft.com/office/powerpoint/2010/main" val="8676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136904" cy="2448272"/>
          </a:xfrm>
        </p:spPr>
        <p:txBody>
          <a:bodyPr/>
          <a:lstStyle/>
          <a:p>
            <a:r>
              <a:rPr lang="es-UY" sz="6000" b="1" dirty="0">
                <a:solidFill>
                  <a:schemeClr val="bg1"/>
                </a:solidFill>
              </a:rPr>
              <a:t>Australia </a:t>
            </a:r>
            <a:r>
              <a:rPr lang="es-UY" sz="6000" b="1" dirty="0" err="1">
                <a:solidFill>
                  <a:schemeClr val="bg1"/>
                </a:solidFill>
              </a:rPr>
              <a:t>is</a:t>
            </a:r>
            <a:r>
              <a:rPr lang="es-UY" sz="6000" b="1" dirty="0">
                <a:solidFill>
                  <a:schemeClr val="bg1"/>
                </a:solidFill>
              </a:rPr>
              <a:t> a </a:t>
            </a:r>
            <a:br>
              <a:rPr lang="es-UY" sz="6000" b="1" dirty="0">
                <a:solidFill>
                  <a:schemeClr val="bg1"/>
                </a:solidFill>
              </a:rPr>
            </a:br>
            <a:r>
              <a:rPr lang="es-UY" sz="6000" b="1" dirty="0">
                <a:solidFill>
                  <a:schemeClr val="bg1"/>
                </a:solidFill>
              </a:rPr>
              <a:t>Federal </a:t>
            </a:r>
            <a:r>
              <a:rPr lang="es-UY" sz="6000" b="1" dirty="0" err="1">
                <a:solidFill>
                  <a:schemeClr val="bg1"/>
                </a:solidFill>
              </a:rPr>
              <a:t>Parliamentary</a:t>
            </a:r>
            <a:r>
              <a:rPr lang="es-UY" sz="6000" b="1" dirty="0">
                <a:solidFill>
                  <a:schemeClr val="bg1"/>
                </a:solidFill>
              </a:rPr>
              <a:t> </a:t>
            </a:r>
            <a:r>
              <a:rPr lang="es-UY" sz="6000" b="1" dirty="0" err="1">
                <a:solidFill>
                  <a:schemeClr val="bg1"/>
                </a:solidFill>
              </a:rPr>
              <a:t>Democracy</a:t>
            </a:r>
            <a:r>
              <a:rPr lang="es-UY" sz="6000" b="1" dirty="0">
                <a:solidFill>
                  <a:schemeClr val="bg1"/>
                </a:solidFill>
              </a:rPr>
              <a:t>.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3600" dirty="0"/>
              <a:t>Use your graphic organizer to summarize the important information.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22727"/>
              </p:ext>
            </p:extLst>
          </p:nvPr>
        </p:nvGraphicFramePr>
        <p:xfrm>
          <a:off x="1187624" y="1484784"/>
          <a:ext cx="6595086" cy="509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Acrobat Document" r:id="rId3" imgW="5029155" imgH="3886200" progId="AcroExch.Document.DC">
                  <p:embed/>
                </p:oleObj>
              </mc:Choice>
              <mc:Fallback>
                <p:oleObj name="Acrobat Document" r:id="rId3" imgW="5029155" imgH="3886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484784"/>
                        <a:ext cx="6595086" cy="509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94" y="5085184"/>
            <a:ext cx="8712968" cy="1143000"/>
          </a:xfrm>
        </p:spPr>
        <p:txBody>
          <a:bodyPr/>
          <a:lstStyle/>
          <a:p>
            <a:r>
              <a:rPr lang="en-US" sz="2800" dirty="0"/>
              <a:t>Australia has a federal system of government because it has individual states that share authority with a central government.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60647"/>
            <a:ext cx="4320481" cy="45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055410" y="390064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Federal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7078" y="6412636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hlinkClick r:id="rId4"/>
              </a:rPr>
              <a:t>http://www.peo.gov.au/multimedia/videos/snapshots-federation/snapshots-federation-popup.html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07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1484784"/>
            <a:ext cx="8928992" cy="1584176"/>
          </a:xfrm>
        </p:spPr>
        <p:txBody>
          <a:bodyPr/>
          <a:lstStyle/>
          <a:p>
            <a:r>
              <a:rPr lang="en-US" sz="3100" b="1" dirty="0">
                <a:solidFill>
                  <a:schemeClr val="bg1"/>
                </a:solidFill>
              </a:rPr>
              <a:t>Australia is a democracy. Democracy means the people have a say about how they are governed. </a:t>
            </a:r>
            <a:endParaRPr lang="es-ES" sz="31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284984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kern="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In Australia the people have their say by electing members of parliament to make decisions for the whole country. These members of parliament represent the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8446155" cy="1584176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In Australia, voters are required to vote in elections. If they do not vote, they can be fined. 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blogs.news.com.au/images/uploads/graph_oz_nz_turnout_1901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9157"/>
            <a:ext cx="8193619" cy="33223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343</Words>
  <Application>Microsoft Office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Acrobat Document</vt:lpstr>
      <vt:lpstr>Australia’s Government</vt:lpstr>
      <vt:lpstr>Learning Target: I can describe the structure of the national government of Australia.</vt:lpstr>
      <vt:lpstr>Standard: SS6CG7a. Describe the federal parliamentary democracy of Australia, distinguishing form of leadership, type of legislature, and the role of the citizen in terms of voting and personal freedoms.</vt:lpstr>
      <vt:lpstr>PowerPoint Presentation</vt:lpstr>
      <vt:lpstr>Australia is a  Federal Parliamentary Democracy.</vt:lpstr>
      <vt:lpstr>Use your graphic organizer to summarize the important information.</vt:lpstr>
      <vt:lpstr>Australia has a federal system of government because it has individual states that share authority with a central government. </vt:lpstr>
      <vt:lpstr>Australia is a democracy. Democracy means the people have a say about how they are governed. </vt:lpstr>
      <vt:lpstr>In Australia, voters are required to vote in elections. If they do not vote, they can be fined. </vt:lpstr>
      <vt:lpstr>PowerPoint Presentation</vt:lpstr>
      <vt:lpstr>Many of the functions and practices of the Australian Parliament are based on British Parliament. Why?</vt:lpstr>
      <vt:lpstr>Examine the excerpt from Australia’s Constitution.   What is different about Australia’s Parliament? [Hint: Who makes up the Parliament according to the Constitution?]  </vt:lpstr>
      <vt:lpstr>PowerPoint Presentation</vt:lpstr>
      <vt:lpstr>Australia is also known as a constitutional monarchy.</vt:lpstr>
      <vt:lpstr>Australia has a monarch (Queen Elizabeth II) as the head of state.  The powers of the monarch are set out in the Constitution, along with the powers of the parliament and the courts.</vt:lpstr>
      <vt:lpstr>Use the Graphic organizer to compare and contrast Australia’s government to the government of the  U.S. on the following: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Edna Bennett</cp:lastModifiedBy>
  <cp:revision>759</cp:revision>
  <dcterms:created xsi:type="dcterms:W3CDTF">2010-05-23T14:28:12Z</dcterms:created>
  <dcterms:modified xsi:type="dcterms:W3CDTF">2020-03-27T16:57:17Z</dcterms:modified>
</cp:coreProperties>
</file>